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0" r:id="rId4"/>
    <p:sldId id="267" r:id="rId5"/>
    <p:sldId id="269" r:id="rId6"/>
    <p:sldId id="262" r:id="rId7"/>
    <p:sldId id="263" r:id="rId8"/>
    <p:sldId id="264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7B383-02F6-3D44-AEBB-00C0D5577BF9}" v="11" dt="2024-05-20T13:03:29.6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–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–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Medium Style 3 –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–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–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A111915-BE36-4E01-A7E5-04B1672EAD32}" styleName="Light Style 2 –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32"/>
    <p:restoredTop sz="94898"/>
  </p:normalViewPr>
  <p:slideViewPr>
    <p:cSldViewPr snapToGrid="0">
      <p:cViewPr varScale="1">
        <p:scale>
          <a:sx n="121" d="100"/>
          <a:sy n="121" d="100"/>
        </p:scale>
        <p:origin x="2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RKE, Laura (LEEDS TEACHING HOSPITALS NHS TRUST)" userId="a60bb98a-b5a5-4596-813f-654626cc1037" providerId="ADAL" clId="{70C7B383-02F6-3D44-AEBB-00C0D5577BF9}"/>
    <pc:docChg chg="custSel addSld delSld modSld">
      <pc:chgData name="BURKE, Laura (LEEDS TEACHING HOSPITALS NHS TRUST)" userId="a60bb98a-b5a5-4596-813f-654626cc1037" providerId="ADAL" clId="{70C7B383-02F6-3D44-AEBB-00C0D5577BF9}" dt="2024-05-20T13:05:01.284" v="144" actId="2711"/>
      <pc:docMkLst>
        <pc:docMk/>
      </pc:docMkLst>
      <pc:sldChg chg="del">
        <pc:chgData name="BURKE, Laura (LEEDS TEACHING HOSPITALS NHS TRUST)" userId="a60bb98a-b5a5-4596-813f-654626cc1037" providerId="ADAL" clId="{70C7B383-02F6-3D44-AEBB-00C0D5577BF9}" dt="2024-05-20T13:01:29.628" v="0" actId="2696"/>
        <pc:sldMkLst>
          <pc:docMk/>
          <pc:sldMk cId="2951236365" sldId="266"/>
        </pc:sldMkLst>
      </pc:sldChg>
      <pc:sldChg chg="addSp delSp modSp new mod">
        <pc:chgData name="BURKE, Laura (LEEDS TEACHING HOSPITALS NHS TRUST)" userId="a60bb98a-b5a5-4596-813f-654626cc1037" providerId="ADAL" clId="{70C7B383-02F6-3D44-AEBB-00C0D5577BF9}" dt="2024-05-20T13:05:01.284" v="144" actId="2711"/>
        <pc:sldMkLst>
          <pc:docMk/>
          <pc:sldMk cId="1897055674" sldId="270"/>
        </pc:sldMkLst>
        <pc:spChg chg="mod">
          <ac:chgData name="BURKE, Laura (LEEDS TEACHING HOSPITALS NHS TRUST)" userId="a60bb98a-b5a5-4596-813f-654626cc1037" providerId="ADAL" clId="{70C7B383-02F6-3D44-AEBB-00C0D5577BF9}" dt="2024-05-20T13:02:40.329" v="39" actId="20577"/>
          <ac:spMkLst>
            <pc:docMk/>
            <pc:sldMk cId="1897055674" sldId="270"/>
            <ac:spMk id="2" creationId="{001B3A9E-1ACD-F7CF-E846-33E9FC2AC776}"/>
          </ac:spMkLst>
        </pc:spChg>
        <pc:spChg chg="del mod">
          <ac:chgData name="BURKE, Laura (LEEDS TEACHING HOSPITALS NHS TRUST)" userId="a60bb98a-b5a5-4596-813f-654626cc1037" providerId="ADAL" clId="{70C7B383-02F6-3D44-AEBB-00C0D5577BF9}" dt="2024-05-20T13:02:28.411" v="34" actId="478"/>
          <ac:spMkLst>
            <pc:docMk/>
            <pc:sldMk cId="1897055674" sldId="270"/>
            <ac:spMk id="3" creationId="{10D18407-3712-C188-1393-5C6D54765BDF}"/>
          </ac:spMkLst>
        </pc:spChg>
        <pc:spChg chg="add del mod">
          <ac:chgData name="BURKE, Laura (LEEDS TEACHING HOSPITALS NHS TRUST)" userId="a60bb98a-b5a5-4596-813f-654626cc1037" providerId="ADAL" clId="{70C7B383-02F6-3D44-AEBB-00C0D5577BF9}" dt="2024-05-20T13:02:34.229" v="36" actId="478"/>
          <ac:spMkLst>
            <pc:docMk/>
            <pc:sldMk cId="1897055674" sldId="270"/>
            <ac:spMk id="9" creationId="{A5A02F46-7F01-4BD5-A7A2-43C181AAA356}"/>
          </ac:spMkLst>
        </pc:spChg>
        <pc:spChg chg="add mod">
          <ac:chgData name="BURKE, Laura (LEEDS TEACHING HOSPITALS NHS TRUST)" userId="a60bb98a-b5a5-4596-813f-654626cc1037" providerId="ADAL" clId="{70C7B383-02F6-3D44-AEBB-00C0D5577BF9}" dt="2024-05-20T13:03:14.153" v="43"/>
          <ac:spMkLst>
            <pc:docMk/>
            <pc:sldMk cId="1897055674" sldId="270"/>
            <ac:spMk id="10" creationId="{8BD8BE9A-3799-98FB-F284-0A2121815E65}"/>
          </ac:spMkLst>
        </pc:spChg>
        <pc:spChg chg="add mod">
          <ac:chgData name="BURKE, Laura (LEEDS TEACHING HOSPITALS NHS TRUST)" userId="a60bb98a-b5a5-4596-813f-654626cc1037" providerId="ADAL" clId="{70C7B383-02F6-3D44-AEBB-00C0D5577BF9}" dt="2024-05-20T13:05:01.284" v="144" actId="2711"/>
          <ac:spMkLst>
            <pc:docMk/>
            <pc:sldMk cId="1897055674" sldId="270"/>
            <ac:spMk id="11" creationId="{CCFCF45E-E71E-06F8-1D58-48691204839D}"/>
          </ac:spMkLst>
        </pc:spChg>
        <pc:grpChg chg="add mod">
          <ac:chgData name="BURKE, Laura (LEEDS TEACHING HOSPITALS NHS TRUST)" userId="a60bb98a-b5a5-4596-813f-654626cc1037" providerId="ADAL" clId="{70C7B383-02F6-3D44-AEBB-00C0D5577BF9}" dt="2024-05-20T13:01:43.639" v="26"/>
          <ac:grpSpMkLst>
            <pc:docMk/>
            <pc:sldMk cId="1897055674" sldId="270"/>
            <ac:grpSpMk id="4" creationId="{D570712C-E91A-C7D5-95C9-EADFF1ED0B98}"/>
          </ac:grpSpMkLst>
        </pc:grpChg>
        <pc:picChg chg="mod">
          <ac:chgData name="BURKE, Laura (LEEDS TEACHING HOSPITALS NHS TRUST)" userId="a60bb98a-b5a5-4596-813f-654626cc1037" providerId="ADAL" clId="{70C7B383-02F6-3D44-AEBB-00C0D5577BF9}" dt="2024-05-20T13:01:43.639" v="26"/>
          <ac:picMkLst>
            <pc:docMk/>
            <pc:sldMk cId="1897055674" sldId="270"/>
            <ac:picMk id="5" creationId="{9112D3BF-95D7-2F96-3246-CB215C288FF5}"/>
          </ac:picMkLst>
        </pc:picChg>
        <pc:picChg chg="mod">
          <ac:chgData name="BURKE, Laura (LEEDS TEACHING HOSPITALS NHS TRUST)" userId="a60bb98a-b5a5-4596-813f-654626cc1037" providerId="ADAL" clId="{70C7B383-02F6-3D44-AEBB-00C0D5577BF9}" dt="2024-05-20T13:01:43.639" v="26"/>
          <ac:picMkLst>
            <pc:docMk/>
            <pc:sldMk cId="1897055674" sldId="270"/>
            <ac:picMk id="6" creationId="{584733D1-C721-3F71-C232-C46130B55C5E}"/>
          </ac:picMkLst>
        </pc:picChg>
        <pc:picChg chg="mod">
          <ac:chgData name="BURKE, Laura (LEEDS TEACHING HOSPITALS NHS TRUST)" userId="a60bb98a-b5a5-4596-813f-654626cc1037" providerId="ADAL" clId="{70C7B383-02F6-3D44-AEBB-00C0D5577BF9}" dt="2024-05-20T13:01:43.639" v="26"/>
          <ac:picMkLst>
            <pc:docMk/>
            <pc:sldMk cId="1897055674" sldId="270"/>
            <ac:picMk id="7" creationId="{4675858F-AFF6-F7DA-5F79-918E531B38BD}"/>
          </ac:picMkLst>
        </pc:picChg>
        <pc:picChg chg="add mod">
          <ac:chgData name="BURKE, Laura (LEEDS TEACHING HOSPITALS NHS TRUST)" userId="a60bb98a-b5a5-4596-813f-654626cc1037" providerId="ADAL" clId="{70C7B383-02F6-3D44-AEBB-00C0D5577BF9}" dt="2024-05-20T13:02:38.468" v="37" actId="1076"/>
          <ac:picMkLst>
            <pc:docMk/>
            <pc:sldMk cId="1897055674" sldId="270"/>
            <ac:picMk id="1026" creationId="{02980836-BD58-8ABF-1E4B-B70C00ABEECB}"/>
          </ac:picMkLst>
        </pc:picChg>
        <pc:picChg chg="add del">
          <ac:chgData name="BURKE, Laura (LEEDS TEACHING HOSPITALS NHS TRUST)" userId="a60bb98a-b5a5-4596-813f-654626cc1037" providerId="ADAL" clId="{70C7B383-02F6-3D44-AEBB-00C0D5577BF9}" dt="2024-05-20T13:02:45.465" v="41" actId="478"/>
          <ac:picMkLst>
            <pc:docMk/>
            <pc:sldMk cId="1897055674" sldId="270"/>
            <ac:picMk id="1028" creationId="{345A2C37-3F3F-A606-8161-193CB07B92B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D1B76-0C4E-F241-8A44-4B3AFF66FFC4}" type="datetimeFigureOut">
              <a:rPr lang="en-US" smtClean="0"/>
              <a:t>5/20/24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DDD9B-FA11-BB44-8F6C-A7992584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92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5DDD9B-FA11-BB44-8F6C-A7992584C6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5DDD9B-FA11-BB44-8F6C-A7992584C6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2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5DDD9B-FA11-BB44-8F6C-A7992584C6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2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Anoymised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indivisual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level variables that will encompass all of the </a:t>
            </a:r>
            <a:r>
              <a:rPr lang="en-GB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derined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quality </a:t>
            </a:r>
            <a:r>
              <a:rPr lang="en-GB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stabdards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but also </a:t>
            </a:r>
            <a:r>
              <a:rPr lang="en-GB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deograohic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data, </a:t>
            </a:r>
            <a:r>
              <a:rPr lang="en-GB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diseae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severity markers , assessment of follow up provision and outcomes at 1 year post admission </a:t>
            </a:r>
          </a:p>
          <a:p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5DDD9B-FA11-BB44-8F6C-A7992584C6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51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5DDD9B-FA11-BB44-8F6C-A7992584C6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5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4EF92-3638-23E0-EA8A-2E6A772FD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6DE902-9CA2-47D6-C5C3-2948FDDEA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2653F-7284-CF45-485C-DD1C96D6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A56C-CECF-4A42-B95B-FE9E5448F56E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0C53F-5063-473E-B1A7-09AF2070F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BF394-02CF-9A6B-5D74-C521AD92C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CEC-C4A8-7A4E-84C2-023FA2DC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8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4494-C0F7-8FD1-B1CD-80D920405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C2E55E-2176-E35A-F914-C4FC4A5C0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46898-5FE6-1C8A-AECE-DC3AAE6C1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A56C-CECF-4A42-B95B-FE9E5448F56E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59C54-6755-0F0A-D5DA-ACC48E73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BD508-931C-2FE3-6784-AF0A49B34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CEC-C4A8-7A4E-84C2-023FA2DC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56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9637EC-93A2-4A98-1FB0-C7DE7E95DB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F7F9C8-6F12-05D5-2367-14A5B510A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DD838-EB6C-D079-E46D-AE89AA7A1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A56C-CECF-4A42-B95B-FE9E5448F56E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1A0D3-6278-CB8A-F1AD-A97047A6E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CD08E-8531-8EFA-E6AA-D56F43F22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CEC-C4A8-7A4E-84C2-023FA2DC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22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A8BBC-14C0-BDDC-4443-33D707532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C2574-4460-9E9D-7AC9-AEFF9E148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35C38-1375-0AB2-22D5-16381B602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A56C-CECF-4A42-B95B-FE9E5448F56E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28E1F-E034-1F98-0964-527083C98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EACB8-00F0-D0AA-8CF2-CABAB867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CEC-C4A8-7A4E-84C2-023FA2DC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6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76ECD-AFB3-F8C4-3929-380FEEC86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42CC8A-3E9D-E6BF-AD1F-9B29DC961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A32B2-0FCB-5481-9D36-204614A5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A56C-CECF-4A42-B95B-FE9E5448F56E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B5015-B4D5-29E8-F679-2AA83CB1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DA398-89DE-A97F-9A89-EF357CC5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CEC-C4A8-7A4E-84C2-023FA2DC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E4B1C-E668-9E47-3276-4E6202BCA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8B549-C246-5B22-8245-486B2842E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DAF9ED-C174-A4FD-AC5C-F148B3E3B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43874-2FCA-B898-E4EB-63765B6CA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A56C-CECF-4A42-B95B-FE9E5448F56E}" type="datetimeFigureOut">
              <a:rPr lang="en-US" smtClean="0"/>
              <a:t>5/20/24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9AB01D-2DB0-C910-055F-597DABF0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FB255-60E5-C17C-F16E-135F2E84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CEC-C4A8-7A4E-84C2-023FA2DC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1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EE0B2-3548-6EC3-0CFD-158F3B61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AD4F8-5CB7-A051-4407-A884B5721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EF7DE-7517-A8AD-C6AD-72B87613D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C7BC99-49B1-6E89-C1A0-55E827FEE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3C36C-76E8-638C-B356-C1742A8E3C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1561FE-9A1D-B73B-8885-A20DE3315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A56C-CECF-4A42-B95B-FE9E5448F56E}" type="datetimeFigureOut">
              <a:rPr lang="en-US" smtClean="0"/>
              <a:t>5/20/24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B18BDF-EE68-3E9B-1FBD-1296A5AF9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B51E06-034C-4AD4-5304-AB16D6C18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CEC-C4A8-7A4E-84C2-023FA2DC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97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CF821-116E-B601-BD7E-926ADB118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C76AEA-E0CB-40A0-39C1-C5375093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A56C-CECF-4A42-B95B-FE9E5448F56E}" type="datetimeFigureOut">
              <a:rPr lang="en-US" smtClean="0"/>
              <a:t>5/20/24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DB7D3F-767C-78F5-D110-BC4469C19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27C68-ABDA-24D6-A8F2-9CDE57964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CEC-C4A8-7A4E-84C2-023FA2DC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0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21BAE-FC9D-4264-FCD7-BE5023339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A56C-CECF-4A42-B95B-FE9E5448F56E}" type="datetimeFigureOut">
              <a:rPr lang="en-US" smtClean="0"/>
              <a:t>5/20/24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6EBFC1-0644-43D0-DAF1-BC41FE72B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BC114-DC96-F1E4-987F-C7D32F59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CEC-C4A8-7A4E-84C2-023FA2DC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8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AB547-FF3D-94CF-C062-F9CD177FB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CF0B1-C584-B296-DC55-585504972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C732B-8ED0-0590-7B19-491B62FA6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7A05E1-7BF7-9A54-1C3C-BBFDD791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A56C-CECF-4A42-B95B-FE9E5448F56E}" type="datetimeFigureOut">
              <a:rPr lang="en-US" smtClean="0"/>
              <a:t>5/20/24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A5111A-B088-02C5-6B8E-DDB9E9ADF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8C5BA-9F8C-4B70-4B22-A5516460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CEC-C4A8-7A4E-84C2-023FA2DC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7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DE09E-427D-E9EF-9D50-2C5FD3E30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AE6C85-DA5E-FB91-879B-18EA5F7E82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2FAB0B-A482-E8E5-283D-5C7910A16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3687FA-F01D-3205-DECC-89D1B4290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A56C-CECF-4A42-B95B-FE9E5448F56E}" type="datetimeFigureOut">
              <a:rPr lang="en-US" smtClean="0"/>
              <a:t>5/20/24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2E72E-E1AC-826A-DFEE-8B24064D1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2EF7D-BE51-A3F7-6C42-1D02E9597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CEC-C4A8-7A4E-84C2-023FA2DC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60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9A66F0-E13D-397A-EE76-92ABBA7D2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2BA56-7A84-304A-C418-175BD0B09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A011F-6828-A8D9-DA06-FA4142E5F6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2A56C-CECF-4A42-B95B-FE9E5448F56E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E4C9C-45E0-92D3-8FF3-37ECEC1988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C0C52-4191-2F04-1B59-1A887BEBF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4CEC-C4A8-7A4E-84C2-023FA2DC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7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mailto:alertaudituk@gmail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br01.safelinks.protection.outlook.com/?url=https%3A%2F%2Fforms.gle%2FVCgbhYT6te2BiQ5k9&amp;data=05%7C02%7Claura.burke1%40nhs.net%7Cf32b10669df54b2bebc908dc711bed13%7C37c354b285b047f5b22207b48d774ee3%7C0%7C0%7C638509611947656800%7CUnknown%7CTWFpbGZsb3d8eyJWIjoiMC4wLjAwMDAiLCJQIjoiV2luMzIiLCJBTiI6Ik1haWwiLCJXVCI6Mn0%3D%7C0%7C%7C%7C&amp;sdata=ciY9c8P%2BOZzn1LlhUp6KAAa60soMO5O%2FYSCn6Kx7cNQ%3D&amp;reserved=0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283C7-2BE6-261A-65B4-9014CB1BD9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</a:t>
            </a:r>
            <a:r>
              <a:rPr lang="en-GB" sz="4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lcohol related </a:t>
            </a:r>
            <a:r>
              <a:rPr lang="en-GB" sz="4400" b="1" i="0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</a:t>
            </a:r>
            <a:r>
              <a:rPr lang="en-GB" sz="44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iv</a:t>
            </a:r>
            <a:r>
              <a:rPr lang="en-GB" sz="4400" b="1" i="0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ER</a:t>
            </a:r>
            <a:r>
              <a:rPr lang="en-GB" sz="4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disease </a:t>
            </a:r>
            <a:r>
              <a:rPr lang="en-GB" sz="44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audi</a:t>
            </a:r>
            <a:r>
              <a:rPr lang="en-GB" sz="4400" b="1" i="0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</a:t>
            </a:r>
            <a:r>
              <a:rPr lang="en-GB" sz="4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: ALERT-UK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E13A89-1036-E4A5-5139-44B66A37E6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national audit of provision of inpatient care for patients with 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ArLD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 the UK.  </a:t>
            </a:r>
          </a:p>
          <a:p>
            <a:r>
              <a:rPr lang="en-GB" sz="1800" dirty="0">
                <a:solidFill>
                  <a:srgbClr val="000000"/>
                </a:solidFill>
                <a:latin typeface="Calibri" panose="020F0502020204030204" pitchFamily="34" charset="0"/>
              </a:rPr>
              <a:t>2024</a:t>
            </a:r>
          </a:p>
          <a:p>
            <a:endParaRPr lang="en-GB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800" b="1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alertaudituk@gmail.com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04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6D4EA-37C8-7B06-668B-8446BFE2D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97" y="129993"/>
            <a:ext cx="10515600" cy="1325563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1E8A1-344E-750D-7EE1-3B572F98B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423" y="1341120"/>
            <a:ext cx="11127377" cy="4835843"/>
          </a:xfrm>
        </p:spPr>
        <p:txBody>
          <a:bodyPr/>
          <a:lstStyle/>
          <a:p>
            <a:r>
              <a:rPr lang="en-US" dirty="0"/>
              <a:t>Significant shortcomings in the quality of inpatient care</a:t>
            </a:r>
          </a:p>
          <a:p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C19B77-29CD-5094-77D8-1C729863DF87}"/>
              </a:ext>
            </a:extLst>
          </p:cNvPr>
          <p:cNvSpPr txBox="1"/>
          <p:nvPr/>
        </p:nvSpPr>
        <p:spPr>
          <a:xfrm>
            <a:off x="3763988" y="6279628"/>
            <a:ext cx="842801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900" b="0" i="1" dirty="0">
                <a:solidFill>
                  <a:srgbClr val="000000"/>
                </a:solidFill>
                <a:effectLst/>
              </a:rPr>
              <a:t>Allison M et al Deaths from alcohol-related liver disease in the UK: an escalating tragedy. Lancet. 2023;401(10375):418-20</a:t>
            </a:r>
          </a:p>
          <a:p>
            <a:pPr algn="r"/>
            <a:r>
              <a:rPr lang="en-GB" sz="900" b="0" i="1" dirty="0">
                <a:solidFill>
                  <a:srgbClr val="000000"/>
                </a:solidFill>
                <a:effectLst/>
              </a:rPr>
              <a:t>NCEPOD. Remeasuring the Units An update on the organization of alcohol-related liver disease services. 2022</a:t>
            </a:r>
          </a:p>
          <a:p>
            <a:pPr algn="r"/>
            <a:r>
              <a:rPr lang="en-GB" sz="900" b="0" i="1" dirty="0">
                <a:solidFill>
                  <a:srgbClr val="000000"/>
                </a:solidFill>
                <a:effectLst/>
              </a:rPr>
              <a:t>Parker R, Allison M, Anderson S, Aspinall R, </a:t>
            </a:r>
            <a:r>
              <a:rPr lang="en-GB" sz="900" b="0" i="1" dirty="0" err="1">
                <a:solidFill>
                  <a:srgbClr val="000000"/>
                </a:solidFill>
                <a:effectLst/>
              </a:rPr>
              <a:t>Bardell</a:t>
            </a:r>
            <a:r>
              <a:rPr lang="en-GB" sz="900" b="0" i="1" dirty="0">
                <a:solidFill>
                  <a:srgbClr val="000000"/>
                </a:solidFill>
                <a:effectLst/>
              </a:rPr>
              <a:t> S, Bains V, et al. Quality standards for the management of alcohol-related liver disease: BMJ Open Gastroenterol. 2023;10(1) </a:t>
            </a:r>
          </a:p>
          <a:p>
            <a:pPr algn="r"/>
            <a:endParaRPr lang="en-US" sz="800" dirty="0"/>
          </a:p>
        </p:txBody>
      </p:sp>
      <p:pic>
        <p:nvPicPr>
          <p:cNvPr id="6" name="Picture 5" descr="A close-up of a white text&#10;&#10;Description automatically generated">
            <a:extLst>
              <a:ext uri="{FF2B5EF4-FFF2-40B4-BE49-F238E27FC236}">
                <a16:creationId xmlns:a16="http://schemas.microsoft.com/office/drawing/2014/main" id="{9F33E9F1-AACD-239C-636C-7FE462FEF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152" y="2019007"/>
            <a:ext cx="8236203" cy="334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48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43E6C-4FB0-693C-89F4-8949758D7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36" y="0"/>
            <a:ext cx="10515600" cy="1325563"/>
          </a:xfrm>
        </p:spPr>
        <p:txBody>
          <a:bodyPr/>
          <a:lstStyle/>
          <a:p>
            <a:r>
              <a:rPr lang="en-US" dirty="0"/>
              <a:t>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FFA7-8EE3-E808-3D71-741E122D7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36" y="1385740"/>
            <a:ext cx="11165264" cy="4791223"/>
          </a:xfrm>
        </p:spPr>
        <p:txBody>
          <a:bodyPr/>
          <a:lstStyle/>
          <a:p>
            <a:pPr marL="0" indent="0" algn="l" rtl="0" fontAlgn="base">
              <a:buNone/>
            </a:pPr>
            <a: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en-GB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+mj-lt"/>
              <a:buAutoNum type="arabicPeriod"/>
            </a:pPr>
            <a:r>
              <a:rPr lang="en-GB" b="0" i="0" dirty="0">
                <a:solidFill>
                  <a:srgbClr val="000000"/>
                </a:solidFill>
                <a:effectLst/>
              </a:rPr>
              <a:t>Evaluate current service provision for inpatients with ARLD in the UK against defined quality standards  </a:t>
            </a:r>
          </a:p>
          <a:p>
            <a:pPr marL="0" indent="0" algn="l" rtl="0" fontAlgn="base">
              <a:buNone/>
            </a:pPr>
            <a:endParaRPr lang="en-GB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+mj-lt"/>
              <a:buAutoNum type="arabicPeriod" startAt="2"/>
            </a:pPr>
            <a:r>
              <a:rPr lang="en-GB" b="0" i="0" dirty="0">
                <a:solidFill>
                  <a:srgbClr val="000000"/>
                </a:solidFill>
                <a:effectLst/>
              </a:rPr>
              <a:t>Identify areas of care for targeted improvement</a:t>
            </a:r>
          </a:p>
          <a:p>
            <a:pPr marL="0" indent="0" algn="l" rtl="0" fontAlgn="base">
              <a:buNone/>
            </a:pPr>
            <a:r>
              <a:rPr lang="en-GB" b="0" i="0" dirty="0">
                <a:solidFill>
                  <a:srgbClr val="000000"/>
                </a:solidFill>
                <a:effectLst/>
              </a:rPr>
              <a:t>  </a:t>
            </a:r>
          </a:p>
          <a:p>
            <a:pPr marL="0" indent="0" algn="l" rtl="0" fontAlgn="base">
              <a:buNone/>
            </a:pPr>
            <a:r>
              <a:rPr lang="en-GB" b="0" i="0" dirty="0">
                <a:solidFill>
                  <a:srgbClr val="000000"/>
                </a:solidFill>
                <a:effectLst/>
              </a:rPr>
              <a:t>Secondary objectives: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</a:rPr>
              <a:t>To identify any patient-related factors or institution-related factors associated with provision of inpatient ARLD care </a:t>
            </a:r>
            <a:r>
              <a:rPr lang="en-GB" b="0" i="0">
                <a:solidFill>
                  <a:srgbClr val="000000"/>
                </a:solidFill>
                <a:effectLst/>
              </a:rPr>
              <a:t>and outcomes </a:t>
            </a:r>
            <a:endParaRPr lang="en-GB" b="0" i="0" dirty="0">
              <a:solidFill>
                <a:srgbClr val="000000"/>
              </a:solidFill>
              <a:effectLst/>
            </a:endParaRPr>
          </a:p>
          <a:p>
            <a:pPr marL="0" indent="0" algn="l" rtl="0" fontAlgn="base">
              <a:buNone/>
            </a:pPr>
            <a:endParaRPr lang="en-GB" sz="1600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3421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D8FDC-AB9F-1338-C288-473562DA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0729" y="118533"/>
            <a:ext cx="6138333" cy="89746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Site Eligibility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F840C-EFCA-9083-7BD9-000110CD8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3" y="1016001"/>
            <a:ext cx="10719707" cy="45465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All UK acute hospitals caring for inpatients with </a:t>
            </a:r>
            <a:r>
              <a:rPr lang="en-US" dirty="0" err="1"/>
              <a:t>ArLD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Site recruitment via : </a:t>
            </a:r>
          </a:p>
          <a:p>
            <a:pPr lvl="1"/>
            <a:r>
              <a:rPr lang="en-US" dirty="0"/>
              <a:t>BSG and BASL website </a:t>
            </a:r>
            <a:r>
              <a:rPr lang="en-US" b="1" u="sng" dirty="0"/>
              <a:t>link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Hepatology and alcohol nursing networks</a:t>
            </a:r>
          </a:p>
          <a:p>
            <a:pPr lvl="1"/>
            <a:r>
              <a:rPr lang="en-US" dirty="0"/>
              <a:t>National and local trainee networks </a:t>
            </a:r>
          </a:p>
          <a:p>
            <a:pPr lvl="1"/>
            <a:r>
              <a:rPr lang="en-US" dirty="0"/>
              <a:t>Social media</a:t>
            </a:r>
          </a:p>
          <a:p>
            <a:pPr marL="274320" lvl="1" indent="0">
              <a:buNone/>
            </a:pPr>
            <a:endParaRPr lang="en-US" sz="2000" dirty="0"/>
          </a:p>
          <a:p>
            <a:pPr marL="274320" lvl="1" indent="0">
              <a:buNone/>
            </a:pPr>
            <a:endParaRPr lang="en-US" sz="2000" dirty="0"/>
          </a:p>
          <a:p>
            <a:r>
              <a:rPr lang="en-US" dirty="0"/>
              <a:t>Site data collection team:</a:t>
            </a:r>
          </a:p>
          <a:p>
            <a:pPr lvl="1"/>
            <a:r>
              <a:rPr lang="en-US" dirty="0"/>
              <a:t>Designated site lead</a:t>
            </a:r>
          </a:p>
          <a:p>
            <a:pPr lvl="1"/>
            <a:r>
              <a:rPr lang="en-US" dirty="0"/>
              <a:t>Up to 4 further team members ( e.g. alcohol team, specialist nurses, trainees) 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525D2E-57BB-BD47-83F9-2BD356480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9643" y="1728804"/>
            <a:ext cx="4484028" cy="265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1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C9ACB-DD7F-7185-EB0F-13F4A7C96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039" y="135214"/>
            <a:ext cx="7009736" cy="1020446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+mn-lt"/>
                <a:cs typeface="Arial" panose="020B0604020202020204" pitchFamily="34" charset="0"/>
              </a:rPr>
              <a:t>Patient Identification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7E0BE-981F-8961-FB5C-25A15B567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393" y="1996569"/>
            <a:ext cx="5050607" cy="2959152"/>
          </a:xfrm>
          <a:noFill/>
          <a:ln w="28575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i="0" dirty="0">
                <a:solidFill>
                  <a:srgbClr val="000000"/>
                </a:solidFill>
                <a:effectLst/>
              </a:rPr>
              <a:t>Inclusion criteria</a:t>
            </a:r>
          </a:p>
          <a:p>
            <a:pPr lvl="1"/>
            <a:r>
              <a:rPr lang="en-GB" sz="2000" b="0" i="0" dirty="0">
                <a:solidFill>
                  <a:srgbClr val="000000"/>
                </a:solidFill>
                <a:effectLst/>
              </a:rPr>
              <a:t>First </a:t>
            </a:r>
            <a:r>
              <a:rPr lang="en-GB" sz="2000" b="1" i="0" u="sng" dirty="0">
                <a:solidFill>
                  <a:srgbClr val="000000"/>
                </a:solidFill>
                <a:effectLst/>
              </a:rPr>
              <a:t>20</a:t>
            </a:r>
            <a:r>
              <a:rPr lang="en-GB" sz="2000" i="0" u="sng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1" i="0" u="sng" dirty="0">
                <a:solidFill>
                  <a:srgbClr val="000000"/>
                </a:solidFill>
                <a:effectLst/>
              </a:rPr>
              <a:t>patients</a:t>
            </a:r>
            <a:r>
              <a:rPr lang="en-GB" sz="2000" i="0" u="sng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i="0" dirty="0">
                <a:solidFill>
                  <a:srgbClr val="000000"/>
                </a:solidFill>
                <a:effectLst/>
              </a:rPr>
              <a:t>in study period</a:t>
            </a:r>
          </a:p>
          <a:p>
            <a:pPr lvl="1"/>
            <a:r>
              <a:rPr lang="en-GB" sz="2000" dirty="0">
                <a:solidFill>
                  <a:srgbClr val="000000"/>
                </a:solidFill>
              </a:rPr>
              <a:t>Reach e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nd of admission episode (discharge/transfer/death) between </a:t>
            </a:r>
            <a:r>
              <a:rPr lang="en-GB" sz="2000" b="1" i="0" u="sng" dirty="0">
                <a:solidFill>
                  <a:srgbClr val="000000"/>
                </a:solidFill>
                <a:effectLst/>
              </a:rPr>
              <a:t>1st July 2022 – 30th September 2022 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(inclusive)</a:t>
            </a:r>
          </a:p>
          <a:p>
            <a:pPr lvl="1"/>
            <a:r>
              <a:rPr lang="en-GB" sz="2000" b="0" i="0" dirty="0">
                <a:solidFill>
                  <a:srgbClr val="000000"/>
                </a:solidFill>
                <a:effectLst/>
              </a:rPr>
              <a:t>ARLD as a </a:t>
            </a:r>
            <a:r>
              <a:rPr lang="en-GB" sz="2000" b="1" u="sng" dirty="0">
                <a:solidFill>
                  <a:srgbClr val="000000"/>
                </a:solidFill>
              </a:rPr>
              <a:t>P</a:t>
            </a:r>
            <a:r>
              <a:rPr lang="en-GB" sz="2000" b="1" i="0" u="sng" dirty="0">
                <a:solidFill>
                  <a:srgbClr val="000000"/>
                </a:solidFill>
                <a:effectLst/>
              </a:rPr>
              <a:t>rimary or Secondary diagnosis </a:t>
            </a:r>
            <a:endParaRPr lang="en-GB" sz="2000" b="1" u="sng" dirty="0">
              <a:solidFill>
                <a:srgbClr val="000000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2ADDC61-21F1-E84D-BCEB-F86CAC3FBFBA}"/>
              </a:ext>
            </a:extLst>
          </p:cNvPr>
          <p:cNvSpPr txBox="1">
            <a:spLocks/>
          </p:cNvSpPr>
          <p:nvPr/>
        </p:nvSpPr>
        <p:spPr>
          <a:xfrm>
            <a:off x="6013907" y="1996569"/>
            <a:ext cx="5050607" cy="295915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GB" sz="2800" b="1" dirty="0">
                <a:solidFill>
                  <a:srgbClr val="000000"/>
                </a:solidFill>
              </a:rPr>
              <a:t>Exclusion criteria</a:t>
            </a:r>
          </a:p>
          <a:p>
            <a:pPr lvl="1"/>
            <a:r>
              <a:rPr lang="en-GB" sz="2000" dirty="0">
                <a:solidFill>
                  <a:srgbClr val="000000"/>
                </a:solidFill>
              </a:rPr>
              <a:t>Patients under 18 years of age</a:t>
            </a:r>
          </a:p>
          <a:p>
            <a:pPr lvl="1"/>
            <a:r>
              <a:rPr lang="en-US" sz="2000" dirty="0"/>
              <a:t>Patients on EOLC pathway prior to or within 24 hours of admission </a:t>
            </a:r>
          </a:p>
          <a:p>
            <a:pPr lvl="1"/>
            <a:r>
              <a:rPr lang="en-US" sz="2000" dirty="0"/>
              <a:t>Patients transferred from another </a:t>
            </a:r>
            <a:r>
              <a:rPr lang="en-US" sz="2000" dirty="0" err="1"/>
              <a:t>centre</a:t>
            </a:r>
            <a:r>
              <a:rPr lang="en-US" sz="2000" dirty="0"/>
              <a:t> for specialist service/ procedure </a:t>
            </a:r>
          </a:p>
          <a:p>
            <a:pPr lvl="1"/>
            <a:r>
              <a:rPr lang="en-US" sz="2000" dirty="0"/>
              <a:t>Active non-hepatic malignancy or metastatic liver cancer </a:t>
            </a:r>
          </a:p>
          <a:p>
            <a:pPr lvl="1"/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9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C9ACB-DD7F-7185-EB0F-13F4A7C96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Patient Identification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7E0BE-981F-8961-FB5C-25A15B567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43" y="1090333"/>
            <a:ext cx="11727729" cy="4688297"/>
          </a:xfrm>
        </p:spPr>
        <p:txBody>
          <a:bodyPr/>
          <a:lstStyle/>
          <a:p>
            <a:pPr lvl="1"/>
            <a:endParaRPr lang="en-GB" sz="1400" b="1" u="sng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Identification </a:t>
            </a:r>
          </a:p>
          <a:p>
            <a:pPr lvl="1"/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</a:rPr>
              <a:t>Pre coded spreadsheet to apply </a:t>
            </a: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Liverpool Alcohol related liver disease Algorithm (LAA)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</a:rPr>
              <a:t>  : </a:t>
            </a:r>
            <a:endParaRPr lang="en-GB" sz="140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5" name="Picture 4" descr="A screenshot of a medical news&#10;&#10;Description automatically generated">
            <a:extLst>
              <a:ext uri="{FF2B5EF4-FFF2-40B4-BE49-F238E27FC236}">
                <a16:creationId xmlns:a16="http://schemas.microsoft.com/office/drawing/2014/main" id="{822F6AEA-3AEB-4429-D886-3CB0819714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7357" y="-27382"/>
            <a:ext cx="6044643" cy="1618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9C704B-D571-B97F-745C-7A0CFFB51434}"/>
              </a:ext>
            </a:extLst>
          </p:cNvPr>
          <p:cNvSpPr txBox="1"/>
          <p:nvPr/>
        </p:nvSpPr>
        <p:spPr>
          <a:xfrm>
            <a:off x="575034" y="6581465"/>
            <a:ext cx="118589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i="1" dirty="0" err="1">
                <a:effectLst/>
                <a:ea typeface="Arial" panose="020B0604020202020204" pitchFamily="34" charset="0"/>
              </a:rPr>
              <a:t>Dhanda</a:t>
            </a:r>
            <a:r>
              <a:rPr lang="en-GB" sz="900" i="1" dirty="0">
                <a:effectLst/>
                <a:ea typeface="Arial" panose="020B0604020202020204" pitchFamily="34" charset="0"/>
              </a:rPr>
              <a:t> A et al. The Liverpool alcohol-related liver disease algorithm identifies twice as many emergency admissions compared to standard methods when applied to Hospital Episode Statistics for England. Aliment </a:t>
            </a:r>
            <a:r>
              <a:rPr lang="en-GB" sz="900" i="1" dirty="0" err="1">
                <a:effectLst/>
                <a:ea typeface="Arial" panose="020B0604020202020204" pitchFamily="34" charset="0"/>
              </a:rPr>
              <a:t>Pharmacol</a:t>
            </a:r>
            <a:r>
              <a:rPr lang="en-GB" sz="900" i="1" dirty="0">
                <a:effectLst/>
                <a:ea typeface="Arial" panose="020B0604020202020204" pitchFamily="34" charset="0"/>
              </a:rPr>
              <a:t> </a:t>
            </a:r>
            <a:r>
              <a:rPr lang="en-GB" sz="900" i="1" dirty="0" err="1">
                <a:effectLst/>
                <a:ea typeface="Arial" panose="020B0604020202020204" pitchFamily="34" charset="0"/>
              </a:rPr>
              <a:t>Ther</a:t>
            </a:r>
            <a:r>
              <a:rPr lang="en-GB" sz="900" i="1" dirty="0">
                <a:effectLst/>
                <a:ea typeface="Arial" panose="020B0604020202020204" pitchFamily="34" charset="0"/>
              </a:rPr>
              <a:t>. 2023;57(4):368-77.</a:t>
            </a:r>
            <a:endParaRPr lang="en-US" sz="900" i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B3E4060-23F0-AE4C-71B2-AB32C707F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656510"/>
              </p:ext>
            </p:extLst>
          </p:nvPr>
        </p:nvGraphicFramePr>
        <p:xfrm>
          <a:off x="2346246" y="2128398"/>
          <a:ext cx="7499508" cy="411678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7499508">
                  <a:extLst>
                    <a:ext uri="{9D8B030D-6E8A-4147-A177-3AD203B41FA5}">
                      <a16:colId xmlns:a16="http://schemas.microsoft.com/office/drawing/2014/main" val="510059773"/>
                    </a:ext>
                  </a:extLst>
                </a:gridCol>
              </a:tblGrid>
              <a:tr h="2304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000">
                          <a:effectLst/>
                        </a:rPr>
                        <a:t>1. ARLD-specific code recorded as primary diagnosis (ARLD-primary)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5750502"/>
                  </a:ext>
                </a:extLst>
              </a:tr>
              <a:tr h="15315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2. ARLD-specific code recorded as secondary diagnosis.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 All higher order diagnoses must be either: </a:t>
                      </a:r>
                      <a:endParaRPr lang="en-GB" sz="1100" b="1" dirty="0">
                        <a:effectLst/>
                      </a:endParaRPr>
                    </a:p>
                    <a:p>
                      <a:pPr lvl="1" algn="l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effectLst/>
                        </a:rPr>
                        <a:t>A) </a:t>
                      </a:r>
                      <a:r>
                        <a:rPr lang="en-GB" sz="1000" b="0" dirty="0">
                          <a:effectLst/>
                        </a:rPr>
                        <a:t>Symptom, sign or complication (jaundice, varices, acute kidney injury, encephalopathy and other relevant diagnoses suggesting admission for ARLD complications),</a:t>
                      </a:r>
                      <a:endParaRPr lang="en-GB" sz="1100" b="0" dirty="0">
                        <a:effectLst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Or</a:t>
                      </a:r>
                      <a:endParaRPr lang="en-GB" sz="1100" dirty="0">
                        <a:effectLst/>
                      </a:endParaRPr>
                    </a:p>
                    <a:p>
                      <a:pPr marL="457200" lvl="0" algn="l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effectLst/>
                        </a:rPr>
                        <a:t>B) </a:t>
                      </a:r>
                      <a:r>
                        <a:rPr lang="en-GB" sz="1000" b="0" dirty="0">
                          <a:effectLst/>
                        </a:rPr>
                        <a:t>Other alcohol-specific diagnosis (codes for other alcohol specific disorders such as  alcohol intoxication, withdrawal, and organ-specific disorders, e.g. alcoholic gastritis)</a:t>
                      </a:r>
                      <a:endParaRPr lang="en-GB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4517930"/>
                  </a:ext>
                </a:extLst>
              </a:tr>
              <a:tr h="12739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3. Nonspecific liver disease recorded as a primary diagnosis (codes for liver disease without specific aetiology, e.g. cirrhosis unspecified) 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All lower order diagnoses must be either: </a:t>
                      </a:r>
                    </a:p>
                    <a:p>
                      <a:pPr lvl="1" algn="l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A) </a:t>
                      </a:r>
                      <a:r>
                        <a:rPr lang="en-GB" sz="1000" b="0" dirty="0">
                          <a:effectLst/>
                        </a:rPr>
                        <a:t>Symptom, sign or complication, </a:t>
                      </a:r>
                      <a:endParaRPr lang="en-GB" sz="1100" b="0" dirty="0">
                        <a:effectLst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Or 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B) </a:t>
                      </a:r>
                      <a:r>
                        <a:rPr lang="en-GB" sz="1000" b="0" dirty="0">
                          <a:effectLst/>
                        </a:rPr>
                        <a:t>Other alcohol-specific diagnosis (at least one must be recorded)</a:t>
                      </a:r>
                      <a:endParaRPr lang="en-GB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568379"/>
                  </a:ext>
                </a:extLst>
              </a:tr>
              <a:tr h="10807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4. Nonspecific liver disease recorded as a secondary diagnosis 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All higher order diagnoses must be either: </a:t>
                      </a:r>
                      <a:endParaRPr lang="en-GB" sz="1100" dirty="0">
                        <a:effectLst/>
                      </a:endParaRPr>
                    </a:p>
                    <a:p>
                      <a:pPr lvl="1" algn="l">
                        <a:lnSpc>
                          <a:spcPct val="115000"/>
                        </a:lnSpc>
                      </a:pPr>
                      <a:r>
                        <a:rPr lang="en-GB" sz="1100" dirty="0">
                          <a:effectLst/>
                        </a:rPr>
                        <a:t>A) </a:t>
                      </a:r>
                      <a:r>
                        <a:rPr lang="en-GB" sz="1000" b="0" dirty="0">
                          <a:effectLst/>
                        </a:rPr>
                        <a:t>Symptom, sign or complication, </a:t>
                      </a:r>
                      <a:endParaRPr lang="en-GB" sz="1100" b="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                Or</a:t>
                      </a:r>
                      <a:endParaRPr lang="en-GB" sz="1100" dirty="0">
                        <a:effectLst/>
                      </a:endParaRPr>
                    </a:p>
                    <a:p>
                      <a:pPr lvl="1" algn="l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B)  </a:t>
                      </a:r>
                      <a:r>
                        <a:rPr lang="en-GB" sz="1000" b="0" dirty="0">
                          <a:effectLst/>
                        </a:rPr>
                        <a:t>Other alcohol-specific diagnosis (at least one must be recorded)</a:t>
                      </a:r>
                      <a:endParaRPr lang="en-GB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4196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154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F5293-045C-592A-5070-ABD4237C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Methods : Data Collection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3B51B-7201-1E03-8594-95BD2D428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18" y="1154545"/>
            <a:ext cx="10678307" cy="4909297"/>
          </a:xfrm>
        </p:spPr>
        <p:txBody>
          <a:bodyPr/>
          <a:lstStyle/>
          <a:p>
            <a:r>
              <a:rPr lang="en-US" dirty="0"/>
              <a:t>Site level data at registration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Anonymised</a:t>
            </a:r>
            <a:r>
              <a:rPr lang="en-US" dirty="0"/>
              <a:t> individual level data extracted from EHR or paper notes :</a:t>
            </a:r>
          </a:p>
          <a:p>
            <a:pPr lvl="1"/>
            <a:r>
              <a:rPr lang="en-US" dirty="0"/>
              <a:t>Demographic data </a:t>
            </a:r>
          </a:p>
          <a:p>
            <a:pPr lvl="1"/>
            <a:r>
              <a:rPr lang="en-US" dirty="0"/>
              <a:t>Assessment of AUD management  - withdrawal management, involvement of designated alcohol care team , use of relapse prevention medication</a:t>
            </a:r>
          </a:p>
          <a:p>
            <a:pPr lvl="1"/>
            <a:r>
              <a:rPr lang="en-US" dirty="0"/>
              <a:t>Discharge planning and follow up </a:t>
            </a:r>
          </a:p>
          <a:p>
            <a:pPr lvl="1"/>
            <a:r>
              <a:rPr lang="en-US" dirty="0"/>
              <a:t>Disease severity variables </a:t>
            </a:r>
          </a:p>
          <a:p>
            <a:pPr lvl="1"/>
            <a:r>
              <a:rPr lang="en-US" dirty="0"/>
              <a:t>Outcomes at 1 year : including clinic attendance, consideration for transplant suitability and palliative care involvement </a:t>
            </a:r>
          </a:p>
        </p:txBody>
      </p:sp>
    </p:spTree>
    <p:extLst>
      <p:ext uri="{BB962C8B-B14F-4D97-AF65-F5344CB8AC3E}">
        <p14:creationId xmlns:p14="http://schemas.microsoft.com/office/powerpoint/2010/main" val="474255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CEEBF-4059-A9A2-EFEA-A8D7AF327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9" y="18255"/>
            <a:ext cx="10515600" cy="1325563"/>
          </a:xfrm>
        </p:spPr>
        <p:txBody>
          <a:bodyPr/>
          <a:lstStyle/>
          <a:p>
            <a:r>
              <a:rPr lang="en-US" dirty="0"/>
              <a:t>Dissemination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DC98F-0D95-9554-702C-44A4C2A68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27" y="1437698"/>
            <a:ext cx="10515600" cy="4351338"/>
          </a:xfrm>
        </p:spPr>
        <p:txBody>
          <a:bodyPr/>
          <a:lstStyle/>
          <a:p>
            <a:r>
              <a:rPr lang="en-US" dirty="0"/>
              <a:t>Published under collective group name ’ALERT UK’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ll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contributors will be recognised as formal collaborators</a:t>
            </a:r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Steering group 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BD4A373-0913-2E66-EF8C-0353F26C4361}"/>
              </a:ext>
            </a:extLst>
          </p:cNvPr>
          <p:cNvGrpSpPr/>
          <p:nvPr/>
        </p:nvGrpSpPr>
        <p:grpSpPr>
          <a:xfrm>
            <a:off x="4736133" y="329125"/>
            <a:ext cx="6463103" cy="1239018"/>
            <a:chOff x="4252657" y="258970"/>
            <a:chExt cx="6463103" cy="1239018"/>
          </a:xfrm>
        </p:grpSpPr>
        <p:pic>
          <p:nvPicPr>
            <p:cNvPr id="5" name="Picture 4" descr="A red and white logo&#10;&#10;Description automatically generated">
              <a:extLst>
                <a:ext uri="{FF2B5EF4-FFF2-40B4-BE49-F238E27FC236}">
                  <a16:creationId xmlns:a16="http://schemas.microsoft.com/office/drawing/2014/main" id="{5A9C2BCC-6C6B-249A-3890-E83082987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52657" y="440606"/>
              <a:ext cx="2633739" cy="793114"/>
            </a:xfrm>
            <a:prstGeom prst="rect">
              <a:avLst/>
            </a:prstGeom>
          </p:spPr>
        </p:pic>
        <p:pic>
          <p:nvPicPr>
            <p:cNvPr id="7" name="Picture 6" descr="A blue square with black and white letters&#10;&#10;Description automatically generated">
              <a:extLst>
                <a:ext uri="{FF2B5EF4-FFF2-40B4-BE49-F238E27FC236}">
                  <a16:creationId xmlns:a16="http://schemas.microsoft.com/office/drawing/2014/main" id="{D73BA54F-9648-4AF8-BD63-DE01874AEF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5849"/>
            <a:stretch/>
          </p:blipFill>
          <p:spPr>
            <a:xfrm>
              <a:off x="9549207" y="258970"/>
              <a:ext cx="1166553" cy="1239018"/>
            </a:xfrm>
            <a:prstGeom prst="rect">
              <a:avLst/>
            </a:prstGeom>
          </p:spPr>
        </p:pic>
        <p:pic>
          <p:nvPicPr>
            <p:cNvPr id="9" name="Picture 8" descr="A blue and white logo&#10;&#10;Description automatically generated">
              <a:extLst>
                <a:ext uri="{FF2B5EF4-FFF2-40B4-BE49-F238E27FC236}">
                  <a16:creationId xmlns:a16="http://schemas.microsoft.com/office/drawing/2014/main" id="{8E61BFD0-6B17-EA8C-C1F9-1407EB1E0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66635" y="412760"/>
              <a:ext cx="2274665" cy="871148"/>
            </a:xfrm>
            <a:prstGeom prst="rect">
              <a:avLst/>
            </a:prstGeom>
          </p:spPr>
        </p:pic>
      </p:grp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32EC3C17-210C-97D7-C847-5729E2A98C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680466"/>
              </p:ext>
            </p:extLst>
          </p:nvPr>
        </p:nvGraphicFramePr>
        <p:xfrm>
          <a:off x="1690110" y="3038713"/>
          <a:ext cx="7344283" cy="3490162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1833062">
                  <a:extLst>
                    <a:ext uri="{9D8B030D-6E8A-4147-A177-3AD203B41FA5}">
                      <a16:colId xmlns:a16="http://schemas.microsoft.com/office/drawing/2014/main" val="1293114545"/>
                    </a:ext>
                  </a:extLst>
                </a:gridCol>
                <a:gridCol w="2756073">
                  <a:extLst>
                    <a:ext uri="{9D8B030D-6E8A-4147-A177-3AD203B41FA5}">
                      <a16:colId xmlns:a16="http://schemas.microsoft.com/office/drawing/2014/main" val="2858290318"/>
                    </a:ext>
                  </a:extLst>
                </a:gridCol>
                <a:gridCol w="2755148">
                  <a:extLst>
                    <a:ext uri="{9D8B030D-6E8A-4147-A177-3AD203B41FA5}">
                      <a16:colId xmlns:a16="http://schemas.microsoft.com/office/drawing/2014/main" val="1944271749"/>
                    </a:ext>
                  </a:extLst>
                </a:gridCol>
              </a:tblGrid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Affiliation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Role on committee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9391272"/>
                  </a:ext>
                </a:extLst>
              </a:tr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Ashwin Dhanda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University of Plymouth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Lead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4725445"/>
                  </a:ext>
                </a:extLst>
              </a:tr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Laura Burke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Leeds Teaching Hospitals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Trainee Co-Lead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8007245"/>
                  </a:ext>
                </a:extLst>
              </a:tr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Vikram Bains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Cambridge University Hospitals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Trainee Co-Lead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9517665"/>
                  </a:ext>
                </a:extLst>
              </a:tr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Dianne Backhouse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Hull University Teaching Hospitals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Nurse Lead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6476349"/>
                  </a:ext>
                </a:extLst>
              </a:tr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Ewan Forrest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Greater Glasgow and Clyde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Scotland Co-Lead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4036248"/>
                  </a:ext>
                </a:extLst>
              </a:tr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Mhairi Donnelly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Royal Infirmary of Edinburgh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Scotland Co-Lead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705699"/>
                  </a:ext>
                </a:extLst>
              </a:tr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Keith Bodger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University of Liverpool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LAA tool implementation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7088700"/>
                  </a:ext>
                </a:extLst>
              </a:tr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Conor Braniff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Belfast Trust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NI Co-Lead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1837925"/>
                  </a:ext>
                </a:extLst>
              </a:tr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Roger McCorry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Belfast Trust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NI Co-Lead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8128840"/>
                  </a:ext>
                </a:extLst>
              </a:tr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Arj Singanayagam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St George’s Hospital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London/South of England Lead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4655110"/>
                  </a:ext>
                </a:extLst>
              </a:tr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Andrew Yeoman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Aneurin Bevan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Wales Lead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5509243"/>
                  </a:ext>
                </a:extLst>
              </a:tr>
              <a:tr h="268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Richard Parker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Leeds Teaching Hospitals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North of England Lead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6127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931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B3A9E-1ACD-F7CF-E846-33E9FC2AC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register: 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570712C-E91A-C7D5-95C9-EADFF1ED0B98}"/>
              </a:ext>
            </a:extLst>
          </p:cNvPr>
          <p:cNvGrpSpPr/>
          <p:nvPr/>
        </p:nvGrpSpPr>
        <p:grpSpPr>
          <a:xfrm>
            <a:off x="4252657" y="449455"/>
            <a:ext cx="6463103" cy="1239018"/>
            <a:chOff x="4252657" y="258970"/>
            <a:chExt cx="6463103" cy="1239018"/>
          </a:xfrm>
        </p:grpSpPr>
        <p:pic>
          <p:nvPicPr>
            <p:cNvPr id="5" name="Picture 4" descr="A red and white logo&#10;&#10;Description automatically generated">
              <a:extLst>
                <a:ext uri="{FF2B5EF4-FFF2-40B4-BE49-F238E27FC236}">
                  <a16:creationId xmlns:a16="http://schemas.microsoft.com/office/drawing/2014/main" id="{9112D3BF-95D7-2F96-3246-CB215C288F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52657" y="440606"/>
              <a:ext cx="2633739" cy="793114"/>
            </a:xfrm>
            <a:prstGeom prst="rect">
              <a:avLst/>
            </a:prstGeom>
          </p:spPr>
        </p:pic>
        <p:pic>
          <p:nvPicPr>
            <p:cNvPr id="6" name="Picture 5" descr="A blue square with black and white letters&#10;&#10;Description automatically generated">
              <a:extLst>
                <a:ext uri="{FF2B5EF4-FFF2-40B4-BE49-F238E27FC236}">
                  <a16:creationId xmlns:a16="http://schemas.microsoft.com/office/drawing/2014/main" id="{584733D1-C721-3F71-C232-C46130B55C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5849"/>
            <a:stretch/>
          </p:blipFill>
          <p:spPr>
            <a:xfrm>
              <a:off x="9549207" y="258970"/>
              <a:ext cx="1166553" cy="1239018"/>
            </a:xfrm>
            <a:prstGeom prst="rect">
              <a:avLst/>
            </a:prstGeom>
          </p:spPr>
        </p:pic>
        <p:pic>
          <p:nvPicPr>
            <p:cNvPr id="7" name="Picture 6" descr="A blue and white logo&#10;&#10;Description automatically generated">
              <a:extLst>
                <a:ext uri="{FF2B5EF4-FFF2-40B4-BE49-F238E27FC236}">
                  <a16:creationId xmlns:a16="http://schemas.microsoft.com/office/drawing/2014/main" id="{4675858F-AFF6-F7DA-5F79-918E531B38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66635" y="412760"/>
              <a:ext cx="2274665" cy="871148"/>
            </a:xfrm>
            <a:prstGeom prst="rect">
              <a:avLst/>
            </a:prstGeom>
          </p:spPr>
        </p:pic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02980836-BD58-8ABF-1E4B-B70C00ABE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88473"/>
            <a:ext cx="3587262" cy="358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BD8BE9A-3799-98FB-F284-0A2121815E65}"/>
              </a:ext>
            </a:extLst>
          </p:cNvPr>
          <p:cNvSpPr txBox="1"/>
          <p:nvPr/>
        </p:nvSpPr>
        <p:spPr>
          <a:xfrm>
            <a:off x="1181686" y="5627077"/>
            <a:ext cx="993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u="sng" dirty="0">
                <a:solidFill>
                  <a:srgbClr val="4678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6"/>
              </a:rPr>
              <a:t>https://forms.gle/VCgbhYT6te2BiQ5k9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FCF45E-E71E-06F8-1D58-48691204839D}"/>
              </a:ext>
            </a:extLst>
          </p:cNvPr>
          <p:cNvSpPr txBox="1"/>
          <p:nvPr/>
        </p:nvSpPr>
        <p:spPr>
          <a:xfrm>
            <a:off x="5235823" y="1772803"/>
            <a:ext cx="611797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0000"/>
              </a:buClr>
            </a:pPr>
            <a:r>
              <a:rPr lang="en-GB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1. Follow QR code or link to register your hospital( 1 per site)</a:t>
            </a:r>
          </a:p>
          <a:p>
            <a:pPr lvl="0">
              <a:buClr>
                <a:srgbClr val="000000"/>
              </a:buClr>
            </a:pPr>
            <a:endParaRPr lang="en-GB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lvl="0">
              <a:buClr>
                <a:srgbClr val="000000"/>
              </a:buClr>
            </a:pPr>
            <a:r>
              <a:rPr lang="en-GB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2. On receipt of your registration form, the local audit lead will be sent a pre coded spreadsheet with instructions to send to your local data team. This will identify your list of 20 patients for inclusion 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with an ‘end of admission’ date during the period </a:t>
            </a:r>
            <a:r>
              <a:rPr lang="en-GB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1st </a:t>
            </a:r>
            <a:r>
              <a:rPr lang="en-GB" sz="1800" b="1" dirty="0">
                <a:effectLst/>
                <a:ea typeface="Calibri" panose="020F0502020204030204" pitchFamily="34" charset="0"/>
              </a:rPr>
              <a:t>July 2022 – 30th September 2022</a:t>
            </a:r>
            <a:r>
              <a:rPr lang="en-GB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(inclusive).</a:t>
            </a:r>
            <a:r>
              <a:rPr lang="en-GB" sz="1800" dirty="0">
                <a:effectLst/>
                <a:ea typeface="Calibri" panose="020F0502020204030204" pitchFamily="34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 link to the online data collection form will be sent to the audit lead (1 form per patient to be completed).</a:t>
            </a:r>
          </a:p>
          <a:p>
            <a:pPr lvl="0">
              <a:buClr>
                <a:srgbClr val="000000"/>
              </a:buClr>
            </a:pPr>
            <a:endParaRPr lang="en-GB" sz="1800" dirty="0">
              <a:effectLst/>
              <a:ea typeface="Calibri" panose="020F0502020204030204" pitchFamily="34" charset="0"/>
            </a:endParaRPr>
          </a:p>
          <a:p>
            <a:pPr lvl="0">
              <a:buClr>
                <a:srgbClr val="000000"/>
              </a:buClr>
            </a:pPr>
            <a:r>
              <a:rPr lang="en-GB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3. Please also register ALERT-UK  with your local organisation's audit department. A single page project summary and the HRA decision tool outcome is available to download below to support your local registration process.</a:t>
            </a:r>
            <a:endParaRPr lang="en-GB" dirty="0">
              <a:ea typeface="Calibri" panose="020F0502020204030204" pitchFamily="34" charset="0"/>
            </a:endParaRPr>
          </a:p>
          <a:p>
            <a:pPr lvl="0">
              <a:buClr>
                <a:srgbClr val="000000"/>
              </a:buClr>
            </a:pPr>
            <a:endParaRPr lang="en-GB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>
              <a:buClr>
                <a:srgbClr val="000000"/>
              </a:buClr>
            </a:pPr>
            <a:endParaRPr lang="en-GB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ctr">
              <a:buClr>
                <a:srgbClr val="000000"/>
              </a:buClr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you have any questions, please contact us at </a:t>
            </a:r>
            <a:r>
              <a:rPr lang="en-GB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alertaudituk@gmail.com</a:t>
            </a:r>
            <a:endParaRPr lang="en-GB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055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30407</TotalTime>
  <Words>925</Words>
  <Application>Microsoft Macintosh PowerPoint</Application>
  <PresentationFormat>Widescreen</PresentationFormat>
  <Paragraphs>138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Times New Roman</vt:lpstr>
      <vt:lpstr>Wingdings</vt:lpstr>
      <vt:lpstr>Office Theme</vt:lpstr>
      <vt:lpstr>Alcohol related LivER disease audiT : ALERT-UK </vt:lpstr>
      <vt:lpstr>Background</vt:lpstr>
      <vt:lpstr>Aims</vt:lpstr>
      <vt:lpstr>Site Eligibility </vt:lpstr>
      <vt:lpstr>Patient Identification </vt:lpstr>
      <vt:lpstr>Patient Identification </vt:lpstr>
      <vt:lpstr>Methods : Data Collection </vt:lpstr>
      <vt:lpstr>Dissemination </vt:lpstr>
      <vt:lpstr>To register: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Burke</dc:creator>
  <cp:lastModifiedBy>Laura Burke</cp:lastModifiedBy>
  <cp:revision>2</cp:revision>
  <dcterms:created xsi:type="dcterms:W3CDTF">2024-02-27T08:57:47Z</dcterms:created>
  <dcterms:modified xsi:type="dcterms:W3CDTF">2024-05-20T13:05:04Z</dcterms:modified>
</cp:coreProperties>
</file>