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Coyne" userId="555c191e-eafa-4f62-9410-5c2002e6bbec" providerId="ADAL" clId="{05D0C30A-C2AF-4358-A52E-F88C9266977B}"/>
    <pc:docChg chg="modSld">
      <pc:chgData name="Michael Coyne" userId="555c191e-eafa-4f62-9410-5c2002e6bbec" providerId="ADAL" clId="{05D0C30A-C2AF-4358-A52E-F88C9266977B}" dt="2025-12-22T10:14:30.196" v="61" actId="6549"/>
      <pc:docMkLst>
        <pc:docMk/>
      </pc:docMkLst>
      <pc:sldChg chg="modSp mod">
        <pc:chgData name="Michael Coyne" userId="555c191e-eafa-4f62-9410-5c2002e6bbec" providerId="ADAL" clId="{05D0C30A-C2AF-4358-A52E-F88C9266977B}" dt="2025-12-22T10:14:30.196" v="61" actId="6549"/>
        <pc:sldMkLst>
          <pc:docMk/>
          <pc:sldMk cId="0" sldId="256"/>
        </pc:sldMkLst>
        <pc:spChg chg="mod">
          <ac:chgData name="Michael Coyne" userId="555c191e-eafa-4f62-9410-5c2002e6bbec" providerId="ADAL" clId="{05D0C30A-C2AF-4358-A52E-F88C9266977B}" dt="2025-12-22T10:14:30.196" v="61" actId="6549"/>
          <ac:spMkLst>
            <pc:docMk/>
            <pc:sldMk cId="0" sldId="256"/>
            <ac:spMk id="9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9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3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3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3" cy="8048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81" y="6414762"/>
            <a:ext cx="258620" cy="248301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l.org.uk/" TargetMode="External"/><Relationship Id="rId2" Type="http://schemas.openxmlformats.org/officeDocument/2006/relationships/hyperlink" Target="http://www.bsg.org.uk/trai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ill.griffiths@nhs.net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‘Hepatology over the next 4 years’…"/>
          <p:cNvSpPr txBox="1">
            <a:spLocks noGrp="1"/>
          </p:cNvSpPr>
          <p:nvPr>
            <p:ph type="ctrTitle"/>
          </p:nvPr>
        </p:nvSpPr>
        <p:spPr>
          <a:xfrm>
            <a:off x="685800" y="1729484"/>
            <a:ext cx="7772400" cy="14700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733255">
              <a:defRPr sz="4158"/>
            </a:pPr>
            <a:r>
              <a:rPr dirty="0"/>
              <a:t>‘Hepatology Training</a:t>
            </a:r>
            <a:r>
              <a:rPr lang="en-GB" dirty="0"/>
              <a:t>: Past and Future</a:t>
            </a:r>
            <a:r>
              <a:rPr dirty="0"/>
              <a:t>’</a:t>
            </a:r>
            <a:endParaRPr sz="3069" dirty="0"/>
          </a:p>
          <a:p>
            <a:pPr defTabSz="733255">
              <a:defRPr sz="2574"/>
            </a:pPr>
            <a:r>
              <a:rPr dirty="0"/>
              <a:t> </a:t>
            </a:r>
            <a:endParaRPr i="1" dirty="0"/>
          </a:p>
        </p:txBody>
      </p:sp>
      <p:sp>
        <p:nvSpPr>
          <p:cNvPr id="95" name="Bill Griffiths…"/>
          <p:cNvSpPr txBox="1">
            <a:spLocks noGrp="1"/>
          </p:cNvSpPr>
          <p:nvPr>
            <p:ph type="subTitle" sz="quarter" idx="1"/>
          </p:nvPr>
        </p:nvSpPr>
        <p:spPr>
          <a:xfrm>
            <a:off x="1160722" y="4313006"/>
            <a:ext cx="6822556" cy="1752602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r>
              <a:t>Bill Griffiths</a:t>
            </a:r>
          </a:p>
          <a:p>
            <a:pPr>
              <a:defRPr sz="2000"/>
            </a:pPr>
            <a:r>
              <a:rPr dirty="0"/>
              <a:t>Consultant Hepatologist/Specialty Lead, Cambridge Liver Unit</a:t>
            </a:r>
          </a:p>
          <a:p>
            <a:pPr>
              <a:defRPr sz="2400">
                <a:solidFill>
                  <a:srgbClr val="535353"/>
                </a:solidFill>
              </a:defRPr>
            </a:pPr>
            <a:r>
              <a:rPr dirty="0"/>
              <a:t>Gastroenterology SAC BASL representative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he process ahead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t>2026 entry</a:t>
            </a:r>
          </a:p>
        </p:txBody>
      </p:sp>
      <p:sp>
        <p:nvSpPr>
          <p:cNvPr id="134" name="Information on BASL/BSG websites…"/>
          <p:cNvSpPr txBox="1">
            <a:spLocks noGrp="1"/>
          </p:cNvSpPr>
          <p:nvPr>
            <p:ph type="body" idx="1"/>
          </p:nvPr>
        </p:nvSpPr>
        <p:spPr>
          <a:xfrm>
            <a:off x="457199" y="1417637"/>
            <a:ext cx="8686801" cy="5122060"/>
          </a:xfrm>
          <a:prstGeom prst="rect">
            <a:avLst/>
          </a:prstGeom>
        </p:spPr>
        <p:txBody>
          <a:bodyPr/>
          <a:lstStyle/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Early decision re hepatology helpful (but if late and unable to get hepatology ATP can get experience post CCT).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Ensure TPD is aware of interest in hepatology.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Ensure ‘core’ hepatology completed before end ST5.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Aim ideally to do hepatology in ST6 but there is some flexibility.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Don’t expect to continue in colonoscopy (NB not a requirement for DGH hepatology) - some trainees will have significant nos with ST4 immersion so may be able to complete but not at an advanced level so ?how useful.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No hepatology ‘badge’ as such but it will be obvious to an appointment panel from your CV/training record if you have specialised in hepatology training.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he process ahead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t>2026 entry</a:t>
            </a:r>
          </a:p>
        </p:txBody>
      </p:sp>
      <p:sp>
        <p:nvSpPr>
          <p:cNvPr id="137" name="Information on BASL/BSG websites…"/>
          <p:cNvSpPr txBox="1">
            <a:spLocks noGrp="1"/>
          </p:cNvSpPr>
          <p:nvPr>
            <p:ph type="body" idx="1"/>
          </p:nvPr>
        </p:nvSpPr>
        <p:spPr>
          <a:xfrm>
            <a:off x="457199" y="1417637"/>
            <a:ext cx="8686801" cy="505261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All regions have posts but if competition within a region there will be attempts to look at job sharing, deferring an earlier trainee, moving to another region. 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Qn about ‘what is fair’ eg if someone has already done a lot of hep/transplant/academic training vs DGH hepatology aspiration. 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The form helps detail the commitment to specialty.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?ATP in a neighbouring or other region as may be gaps – any move to another region (whole or part post) = OOPT and you can claim for relocation/travel from the 8K pot available in parent deanery for this purpose – there are many trainees who have done this previously and have experience. 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Check the BSG or BASL websites (both have all necessary details) and complete the ATP entry form (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www.bsg.org.uk/training</a:t>
            </a:r>
            <a:r>
              <a:t> or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www.basl.org.uk</a:t>
            </a:r>
            <a:r>
              <a:t>).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If you have any specific queries –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bill.griffiths@nhs.net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he process ahead"/>
          <p:cNvSpPr txBox="1">
            <a:spLocks noGrp="1"/>
          </p:cNvSpPr>
          <p:nvPr>
            <p:ph type="title"/>
          </p:nvPr>
        </p:nvSpPr>
        <p:spPr>
          <a:xfrm>
            <a:off x="381000" y="43234"/>
            <a:ext cx="8229601" cy="11430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dirty="0"/>
              <a:t>2026 posts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B7811F-15C3-FA76-0C9B-028D02A0E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959" y="997865"/>
            <a:ext cx="5265682" cy="559717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HANK YOU"/>
          <p:cNvSpPr txBox="1">
            <a:spLocks noGrp="1"/>
          </p:cNvSpPr>
          <p:nvPr>
            <p:ph type="title"/>
          </p:nvPr>
        </p:nvSpPr>
        <p:spPr>
          <a:xfrm>
            <a:off x="457200" y="2279333"/>
            <a:ext cx="8229601" cy="1143002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r>
              <a:t>Bill Griffiths (long in the tooth)</a:t>
            </a:r>
          </a:p>
        </p:txBody>
      </p:sp>
      <p:sp>
        <p:nvSpPr>
          <p:cNvPr id="98" name="Text Placeholder 2"/>
          <p:cNvSpPr txBox="1">
            <a:spLocks noGrp="1"/>
          </p:cNvSpPr>
          <p:nvPr>
            <p:ph type="body" sz="quarter" idx="1"/>
          </p:nvPr>
        </p:nvSpPr>
        <p:spPr>
          <a:xfrm>
            <a:off x="2792444" y="5211502"/>
            <a:ext cx="4022204" cy="587416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Am I a Hepatologist?</a:t>
            </a:r>
          </a:p>
        </p:txBody>
      </p:sp>
      <p:pic>
        <p:nvPicPr>
          <p:cNvPr id="99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179" y="2071869"/>
            <a:ext cx="8328091" cy="19520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build="p" animBg="1" advAuto="0"/>
      <p:bldP spid="99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volution of hepatology training in UK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>
            <a:lvl1pPr defTabSz="859536">
              <a:defRPr sz="4100"/>
            </a:lvl1pPr>
          </a:lstStyle>
          <a:p>
            <a:r>
              <a:t>Evolution of hepatology training in UK</a:t>
            </a:r>
          </a:p>
        </p:txBody>
      </p:sp>
      <p:sp>
        <p:nvSpPr>
          <p:cNvPr id="102" name="2003-2014 local recruitment to specialist training posts (15) all within or linked to transplant centr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61390" indent="-261390" defTabSz="697046">
              <a:spcBef>
                <a:spcPts val="400"/>
              </a:spcBef>
              <a:defRPr sz="2376"/>
            </a:pPr>
            <a:r>
              <a:t>2003-2014 local recruitment to specialist training posts (15 initially) all within or linked to transplant centre (6 m minimum).</a:t>
            </a:r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Hepatology ATP year integrated into training (2010 curriculum) with </a:t>
            </a:r>
            <a:r>
              <a:rPr b="1"/>
              <a:t>subspecialty accreditation in Hepatology</a:t>
            </a:r>
            <a:r>
              <a:t>.</a:t>
            </a:r>
            <a:r>
              <a:rPr sz="891"/>
              <a:t> </a:t>
            </a:r>
            <a:endParaRPr b="1"/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‘Academic’ route separate due to CL constraints.</a:t>
            </a:r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Both require 24 m total hepatology, not more than 6 m in level 1 (DGH) centre with curriculum core/advanced hepatology.</a:t>
            </a:r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3 m minimum in level 3 (transplant) centre from 2010.</a:t>
            </a:r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The posts gradually all excluded GIM from that year.</a:t>
            </a:r>
          </a:p>
          <a:p>
            <a:pPr marL="261390" indent="-261390" defTabSz="697046">
              <a:spcBef>
                <a:spcPts val="400"/>
              </a:spcBef>
              <a:defRPr sz="2376"/>
            </a:pPr>
            <a:r>
              <a:t>Move to national recruitment to improve transparency and access to posts esp in regions without them.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Evolution of hepatology training in UK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>
            <a:lvl1pPr defTabSz="859536">
              <a:defRPr sz="4100"/>
            </a:lvl1pPr>
          </a:lstStyle>
          <a:p>
            <a:r>
              <a:t>National recruitment (2014-2023)</a:t>
            </a:r>
          </a:p>
        </p:txBody>
      </p:sp>
      <p:sp>
        <p:nvSpPr>
          <p:cNvPr id="105" name="First intake 2014 via national process for ‘ATPs’…"/>
          <p:cNvSpPr txBox="1">
            <a:spLocks noGrp="1"/>
          </p:cNvSpPr>
          <p:nvPr>
            <p:ph type="body" idx="1"/>
          </p:nvPr>
        </p:nvSpPr>
        <p:spPr>
          <a:xfrm>
            <a:off x="444266" y="1385028"/>
            <a:ext cx="8510811" cy="4857537"/>
          </a:xfrm>
          <a:prstGeom prst="rect">
            <a:avLst/>
          </a:prstGeom>
        </p:spPr>
        <p:txBody>
          <a:bodyPr/>
          <a:lstStyle/>
          <a:p>
            <a:pPr marL="332612" indent="-332612" defTabSz="886968">
              <a:spcBef>
                <a:spcPts val="600"/>
              </a:spcBef>
              <a:defRPr sz="2328"/>
            </a:pPr>
            <a:r>
              <a:t>First intake 2014 via national short-listing/interview process for ‘ATP’ (subspecialty) recruitment.</a:t>
            </a:r>
          </a:p>
          <a:p>
            <a:pPr marL="332612" indent="-332612" defTabSz="886968">
              <a:spcBef>
                <a:spcPts val="600"/>
              </a:spcBef>
              <a:defRPr sz="2328"/>
            </a:pPr>
            <a:r>
              <a:t>Trainees ranked and their location preference noted - ie worked way down the list until all posts filled.</a:t>
            </a:r>
          </a:p>
          <a:p>
            <a:pPr marL="332612" indent="-332612" defTabSz="886968">
              <a:spcBef>
                <a:spcPts val="600"/>
              </a:spcBef>
              <a:defRPr sz="2328"/>
            </a:pPr>
            <a:r>
              <a:t>Generally around 50% trainees remained within home region.</a:t>
            </a:r>
          </a:p>
          <a:p>
            <a:pPr marL="332612" indent="-332612" defTabSz="886968">
              <a:spcBef>
                <a:spcPts val="600"/>
              </a:spcBef>
              <a:defRPr sz="2328"/>
            </a:pPr>
            <a:r>
              <a:t>Academic bias reduced over time to promote DGH hepatology.</a:t>
            </a:r>
          </a:p>
          <a:p>
            <a:pPr marL="332612" indent="-332612" defTabSz="886968">
              <a:spcBef>
                <a:spcPts val="600"/>
              </a:spcBef>
              <a:defRPr sz="2328"/>
            </a:pPr>
            <a:r>
              <a:t>Gradual post expansion from 17 to 26 over 10 years bringing this also closer to BSG/BASL stipulation of 25% of all trainees to go into hepatology.</a:t>
            </a:r>
          </a:p>
          <a:p>
            <a:pPr marL="332612" indent="-332612" defTabSz="886968">
              <a:spcBef>
                <a:spcPts val="600"/>
              </a:spcBef>
              <a:defRPr sz="2328"/>
            </a:pPr>
            <a:r>
              <a:t>Along the way, formal ratification of level 2 and enhanced level 1 centres for quality control and to ensure capacity in each region for core/remaining training.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of Training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/>
          <a:p>
            <a:r>
              <a:t>Shape of Training</a:t>
            </a:r>
          </a:p>
        </p:txBody>
      </p:sp>
      <p:sp>
        <p:nvSpPr>
          <p:cNvPr id="108" name="GMC enforced a reduction in specialty training for Group 1 specialties from 5 years to 4 years…"/>
          <p:cNvSpPr txBox="1">
            <a:spLocks noGrp="1"/>
          </p:cNvSpPr>
          <p:nvPr>
            <p:ph type="body" idx="1"/>
          </p:nvPr>
        </p:nvSpPr>
        <p:spPr>
          <a:xfrm>
            <a:off x="457200" y="1261149"/>
            <a:ext cx="8229600" cy="4916749"/>
          </a:xfrm>
          <a:prstGeom prst="rect">
            <a:avLst/>
          </a:prstGeom>
        </p:spPr>
        <p:txBody>
          <a:bodyPr/>
          <a:lstStyle/>
          <a:p>
            <a:pPr marL="288035" indent="-288035" defTabSz="768095">
              <a:spcBef>
                <a:spcPts val="500"/>
              </a:spcBef>
              <a:defRPr sz="2016"/>
            </a:pPr>
            <a:r>
              <a:t>GMC enforced a reduction in specialty training for Group 1 specialties from 5 years to 4 years and removal of subspecialty accreditation.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New 2022 Gastroenterology curriculum developed with CCT in 'Gastroenterology (GIM)’.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Necessity to incorporate hepatology within this shortened curriculum ie 2 yrs gastro / 2 yrs hepatology (with 25% GIM).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JRCPTB stipulated that were no longer allowed to ‘recruit’ (nationally) - trainees have already been recruited to an NTN so this needed now to be a region based ‘allocation’ into hepatology training.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Fortunately by now all regions had posts.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3 m minimum transplant centre experience important component of hepatology training even if destined for DGH.</a:t>
            </a:r>
          </a:p>
          <a:p>
            <a:pPr marL="288035" indent="-288035" defTabSz="768095">
              <a:spcBef>
                <a:spcPts val="500"/>
              </a:spcBef>
              <a:defRPr sz="2016"/>
            </a:pPr>
            <a:r>
              <a:t>Full colonoscopy training would not be expected and essentially discouraged as competing with hepatology training.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7" y="6414759"/>
            <a:ext cx="181379" cy="24830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11" name="Rectangle 3"/>
          <p:cNvSpPr/>
          <p:nvPr/>
        </p:nvSpPr>
        <p:spPr>
          <a:xfrm>
            <a:off x="3281679" y="5586095"/>
            <a:ext cx="2813688" cy="575948"/>
          </a:xfrm>
          <a:prstGeom prst="rect">
            <a:avLst/>
          </a:prstGeom>
          <a:solidFill>
            <a:srgbClr val="C6D9F1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2" name="Rectangle 6"/>
          <p:cNvSpPr/>
          <p:nvPr/>
        </p:nvSpPr>
        <p:spPr>
          <a:xfrm rot="5400000">
            <a:off x="3655695" y="4237990"/>
            <a:ext cx="2120268" cy="575948"/>
          </a:xfrm>
          <a:prstGeom prst="rect">
            <a:avLst/>
          </a:prstGeom>
          <a:solidFill>
            <a:srgbClr val="F2F2F2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3" name="Text Box 7"/>
          <p:cNvSpPr txBox="1"/>
          <p:nvPr/>
        </p:nvSpPr>
        <p:spPr>
          <a:xfrm>
            <a:off x="4481829" y="5713095"/>
            <a:ext cx="524725" cy="33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IM 3</a:t>
            </a:r>
          </a:p>
        </p:txBody>
      </p:sp>
      <p:sp>
        <p:nvSpPr>
          <p:cNvPr id="114" name="Text Box 8"/>
          <p:cNvSpPr txBox="1"/>
          <p:nvPr/>
        </p:nvSpPr>
        <p:spPr>
          <a:xfrm>
            <a:off x="2859439" y="4132836"/>
            <a:ext cx="3803372" cy="917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ST5 Core hep/nutrition/endoscopy/GIM</a:t>
            </a:r>
          </a:p>
          <a:p>
            <a:endParaRPr/>
          </a:p>
          <a:p>
            <a:r>
              <a:t>ST4 Gastro/immersive endoscopy/GIM</a:t>
            </a:r>
          </a:p>
        </p:txBody>
      </p:sp>
      <p:sp>
        <p:nvSpPr>
          <p:cNvPr id="115" name="Rectangle 10"/>
          <p:cNvSpPr/>
          <p:nvPr/>
        </p:nvSpPr>
        <p:spPr>
          <a:xfrm rot="18120000">
            <a:off x="4341495" y="2294888"/>
            <a:ext cx="2544448" cy="575948"/>
          </a:xfrm>
          <a:prstGeom prst="rect">
            <a:avLst/>
          </a:prstGeom>
          <a:solidFill>
            <a:srgbClr val="FFFF00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Rectangle 11"/>
          <p:cNvSpPr/>
          <p:nvPr/>
        </p:nvSpPr>
        <p:spPr>
          <a:xfrm rot="14280000">
            <a:off x="2520313" y="2275202"/>
            <a:ext cx="2544449" cy="575948"/>
          </a:xfrm>
          <a:prstGeom prst="rect">
            <a:avLst/>
          </a:prstGeom>
          <a:solidFill>
            <a:srgbClr val="984807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7" name="Text Box 12"/>
          <p:cNvSpPr txBox="1"/>
          <p:nvPr/>
        </p:nvSpPr>
        <p:spPr>
          <a:xfrm>
            <a:off x="6243320" y="2182496"/>
            <a:ext cx="2638270" cy="1209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ST7 DGH Hep/GIM</a:t>
            </a:r>
          </a:p>
          <a:p>
            <a:endParaRPr/>
          </a:p>
          <a:p>
            <a:endParaRPr/>
          </a:p>
          <a:p>
            <a:r>
              <a:t>ST6 Tertiary Hep = ATP year</a:t>
            </a:r>
          </a:p>
        </p:txBody>
      </p:sp>
      <p:sp>
        <p:nvSpPr>
          <p:cNvPr id="118" name="Text Box 14"/>
          <p:cNvSpPr txBox="1"/>
          <p:nvPr/>
        </p:nvSpPr>
        <p:spPr>
          <a:xfrm>
            <a:off x="871855" y="2242186"/>
            <a:ext cx="2444384" cy="1209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ST7 Complex Gastro/GIM</a:t>
            </a:r>
          </a:p>
          <a:p>
            <a:endParaRPr/>
          </a:p>
          <a:p>
            <a:endParaRPr/>
          </a:p>
          <a:p>
            <a:r>
              <a:t>              ST6 Colonoscopy</a:t>
            </a:r>
          </a:p>
        </p:txBody>
      </p:sp>
      <p:sp>
        <p:nvSpPr>
          <p:cNvPr id="119" name="Isosceles Triangle 19"/>
          <p:cNvSpPr/>
          <p:nvPr/>
        </p:nvSpPr>
        <p:spPr>
          <a:xfrm rot="10800000">
            <a:off x="3636645" y="1737995"/>
            <a:ext cx="2179955" cy="1762128"/>
          </a:xfrm>
          <a:prstGeom prst="triangle">
            <a:avLst/>
          </a:prstGeom>
          <a:solidFill>
            <a:srgbClr val="953735"/>
          </a:solidFill>
          <a:ln w="25400">
            <a:solidFill>
              <a:srgbClr val="7C4459"/>
            </a:solidFill>
          </a:ln>
        </p:spPr>
        <p:txBody>
          <a:bodyPr lIns="0" tIns="0" rIns="0" bIns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Text Box 17"/>
          <p:cNvSpPr txBox="1"/>
          <p:nvPr/>
        </p:nvSpPr>
        <p:spPr>
          <a:xfrm>
            <a:off x="3266203" y="699802"/>
            <a:ext cx="2611593" cy="33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CCT Gastroenterology/GIM</a:t>
            </a:r>
          </a:p>
        </p:txBody>
      </p:sp>
      <p:sp>
        <p:nvSpPr>
          <p:cNvPr id="121" name="Text Box 18"/>
          <p:cNvSpPr txBox="1"/>
          <p:nvPr/>
        </p:nvSpPr>
        <p:spPr>
          <a:xfrm>
            <a:off x="4109720" y="1972311"/>
            <a:ext cx="1265219" cy="625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r>
              <a:t>Therapeutic </a:t>
            </a:r>
          </a:p>
          <a:p>
            <a:r>
              <a:t>       OGD</a:t>
            </a:r>
          </a:p>
        </p:txBody>
      </p:sp>
      <p:sp>
        <p:nvSpPr>
          <p:cNvPr id="122" name="Text Box 20"/>
          <p:cNvSpPr txBox="1"/>
          <p:nvPr/>
        </p:nvSpPr>
        <p:spPr>
          <a:xfrm>
            <a:off x="3007660" y="242102"/>
            <a:ext cx="3437925" cy="33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/>
            </a:lvl1pPr>
          </a:lstStyle>
          <a:p>
            <a:r>
              <a:t>Gastroenterology wine glass model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he process ahead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/>
          <a:p>
            <a:r>
              <a:t>2024 new ‘allocation’ process </a:t>
            </a:r>
          </a:p>
        </p:txBody>
      </p:sp>
      <p:sp>
        <p:nvSpPr>
          <p:cNvPr id="125" name="Information on BASL/BSG websites…"/>
          <p:cNvSpPr txBox="1">
            <a:spLocks noGrp="1"/>
          </p:cNvSpPr>
          <p:nvPr>
            <p:ph type="body" idx="1"/>
          </p:nvPr>
        </p:nvSpPr>
        <p:spPr>
          <a:xfrm>
            <a:off x="457198" y="1417637"/>
            <a:ext cx="8589213" cy="52522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26 posts across all regions in E&amp;W, all linked to transplant centre for minimum 3 m, NI have agreement with B’ham, Scottish regions via Edinburgh separate process. 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In E&amp;W mean 1 hep ATP post per 19 standard training posts (15 for NI and Scotland).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Hep-interested trainees completed ‘information form’ via websites / returned by Xmas to TPD and Bill Griffiths.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Option to request ATP in another region if desired (some do preference elsewhere).</a:t>
            </a:r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Regional allocation process January/February 2024.</a:t>
            </a:r>
            <a:endParaRPr i="1"/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National ‘wash up’ to look at empty posts and see who was happy to move.</a:t>
            </a:r>
            <a:endParaRPr sz="2500"/>
          </a:p>
          <a:p>
            <a:pPr marL="253996" indent="-253996" defTabSz="457200">
              <a:lnSpc>
                <a:spcPct val="150000"/>
              </a:lnSpc>
              <a:spcBef>
                <a:spcPts val="0"/>
              </a:spcBef>
              <a:buFontTx/>
              <a:defRPr sz="2000"/>
            </a:pPr>
            <a:r>
              <a:t>Allowance for personal circumstances where possible.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he process ahead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4"/>
          </a:xfrm>
          <a:prstGeom prst="rect">
            <a:avLst/>
          </a:prstGeom>
        </p:spPr>
        <p:txBody>
          <a:bodyPr/>
          <a:lstStyle>
            <a:lvl1pPr>
              <a:defRPr sz="4200"/>
            </a:lvl1pPr>
          </a:lstStyle>
          <a:p>
            <a:r>
              <a:t>2024 allocation results</a:t>
            </a:r>
          </a:p>
        </p:txBody>
      </p:sp>
      <p:sp>
        <p:nvSpPr>
          <p:cNvPr id="128" name="33 trainees applied for 26 posts using the approved form. 25 posts filled by 27 trainees.…"/>
          <p:cNvSpPr txBox="1"/>
          <p:nvPr/>
        </p:nvSpPr>
        <p:spPr>
          <a:xfrm>
            <a:off x="475764" y="1310691"/>
            <a:ext cx="7939801" cy="52073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33 trainees (14 LTFT) registered interest for 26 posts - 25 posts filled by 27 trainees (10 LTFT), some local solutions, some to enter following year. </a:t>
            </a:r>
          </a:p>
          <a:p>
            <a:pPr algn="just" defTabSz="457200">
              <a:defRPr>
                <a:uFill>
                  <a:solidFill>
                    <a:srgbClr val="000000"/>
                  </a:solidFill>
                </a:uFill>
              </a:defRPr>
            </a:pPr>
            <a:endParaRPr/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Good collaboration across pan London to fill their various posts. Coordination between TPDs/BG.</a:t>
            </a:r>
          </a:p>
          <a:p>
            <a:pPr indent="457200" algn="just" defTabSz="457200">
              <a:defRPr>
                <a:uFill>
                  <a:solidFill>
                    <a:srgbClr val="000000"/>
                  </a:solidFill>
                </a:uFill>
              </a:defRPr>
            </a:pPr>
            <a:endParaRPr/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Trainee flexibility between linked regions re 6 m vs 3 m (Birm/Lpool – a trainee was unable to leave for 6 m so both trainees agreed 9 m/3m).</a:t>
            </a:r>
          </a:p>
          <a:p>
            <a:pPr algn="just" defTabSz="457200">
              <a:defRPr>
                <a:uFill>
                  <a:solidFill>
                    <a:srgbClr val="000000"/>
                  </a:solidFill>
                </a:uFill>
              </a:defRPr>
            </a:pPr>
            <a:endParaRPr/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3 trainees took up posts in ‘neighbouring’ regions.</a:t>
            </a:r>
          </a:p>
          <a:p>
            <a:pPr algn="just" defTabSz="457200">
              <a:defRPr>
                <a:uFill>
                  <a:solidFill>
                    <a:srgbClr val="000000"/>
                  </a:solidFill>
                </a:uFill>
              </a:defRPr>
            </a:pPr>
            <a:endParaRPr/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Where competition for posts, allocation was generally sorted by a ‘fairness for all approach’ (Birmingham held an interview process but this is discouraged).</a:t>
            </a:r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endParaRPr/>
          </a:p>
          <a:p>
            <a:pPr marL="457200" indent="-228600" algn="just" defTabSz="457200">
              <a:buSzPct val="100000"/>
              <a:buFont typeface="Symbol"/>
              <a:buChar char="·"/>
              <a:defRPr>
                <a:uFill>
                  <a:solidFill>
                    <a:srgbClr val="000000"/>
                  </a:solidFill>
                </a:uFill>
              </a:defRPr>
            </a:pPr>
            <a:r>
              <a:t>A Plymouth trainee unable to fulfil commitment at Kings so a workaround was suggested - not preferable to gaining the full transplant centre experience, Plymouth one of the better placed centres given early repatriation process.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2025 allocation resul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2025 allocation results</a:t>
            </a:r>
          </a:p>
        </p:txBody>
      </p:sp>
      <p:sp>
        <p:nvSpPr>
          <p:cNvPr id="131" name="46 trainees applied for 27 posts…"/>
          <p:cNvSpPr txBox="1"/>
          <p:nvPr/>
        </p:nvSpPr>
        <p:spPr>
          <a:xfrm>
            <a:off x="854139" y="1447831"/>
            <a:ext cx="7022184" cy="4352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 defTabSz="457200">
              <a:defRPr sz="2400"/>
            </a:pPr>
            <a:r>
              <a:t>46 trainees applied for 27 posts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15 from London regions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2 mat leave return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15 LTFT, majority 80%</a:t>
            </a:r>
          </a:p>
          <a:p>
            <a:pPr defTabSz="457200">
              <a:defRPr sz="2400"/>
            </a:pPr>
            <a:endParaRPr/>
          </a:p>
          <a:p>
            <a:pPr defTabSz="457200">
              <a:defRPr sz="2400"/>
            </a:pPr>
            <a:endParaRPr/>
          </a:p>
          <a:p>
            <a:pPr defTabSz="457200">
              <a:defRPr sz="2400"/>
            </a:pPr>
            <a:r>
              <a:t>26 posts filled by 29 trainees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10 LTFT, 3 job share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ST at time of application: ST4 x 3, ST6 x 4, rest ST5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3 training in colonoscopy (all ST5)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3 trainees moving out of region</a:t>
            </a:r>
          </a:p>
          <a:p>
            <a:pPr marL="240631" indent="-240631" defTabSz="457200">
              <a:buSzPct val="100000"/>
              <a:buChar char="•"/>
              <a:defRPr sz="2400"/>
            </a:pPr>
            <a:r>
              <a:t>Rest - 1 deferred for mat leave, local solutions, deferral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D7057E3EFB8B4484EE25362D78A616" ma:contentTypeVersion="18" ma:contentTypeDescription="Create a new document." ma:contentTypeScope="" ma:versionID="cc2b6111b9e7c58084ec444523d8780e">
  <xsd:schema xmlns:xsd="http://www.w3.org/2001/XMLSchema" xmlns:xs="http://www.w3.org/2001/XMLSchema" xmlns:p="http://schemas.microsoft.com/office/2006/metadata/properties" xmlns:ns1="http://schemas.microsoft.com/sharepoint/v3" xmlns:ns2="80594722-cf5e-48ea-8fb0-b9c1b6de56bb" xmlns:ns3="594b1c89-3d6b-46ca-b44b-2b4aa7bce0ce" targetNamespace="http://schemas.microsoft.com/office/2006/metadata/properties" ma:root="true" ma:fieldsID="63e89a94fb4c96a15dd601ee0c92021b" ns1:_="" ns2:_="" ns3:_="">
    <xsd:import namespace="http://schemas.microsoft.com/sharepoint/v3"/>
    <xsd:import namespace="80594722-cf5e-48ea-8fb0-b9c1b6de56bb"/>
    <xsd:import namespace="594b1c89-3d6b-46ca-b44b-2b4aa7bce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594722-cf5e-48ea-8fb0-b9c1b6de56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aed480-f48d-4174-aa2f-3fb527cd39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b1c89-3d6b-46ca-b44b-2b4aa7bce0c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f8cb00b-7131-48cf-b54a-ca824f0c1113}" ma:internalName="TaxCatchAll" ma:showField="CatchAllData" ma:web="594b1c89-3d6b-46ca-b44b-2b4aa7bce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594b1c89-3d6b-46ca-b44b-2b4aa7bce0ce" xsi:nil="true"/>
    <_ip_UnifiedCompliancePolicyProperties xmlns="http://schemas.microsoft.com/sharepoint/v3" xsi:nil="true"/>
    <lcf76f155ced4ddcb4097134ff3c332f xmlns="80594722-cf5e-48ea-8fb0-b9c1b6de56b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059B39-BA39-4722-AE47-41C34F9957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594722-cf5e-48ea-8fb0-b9c1b6de56bb"/>
    <ds:schemaRef ds:uri="594b1c89-3d6b-46ca-b44b-2b4aa7bce0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0F6138-CECB-42DA-A6A6-4E26D191EE4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594b1c89-3d6b-46ca-b44b-2b4aa7bce0ce"/>
    <ds:schemaRef ds:uri="80594722-cf5e-48ea-8fb0-b9c1b6de56bb"/>
  </ds:schemaRefs>
</ds:datastoreItem>
</file>

<file path=customXml/itemProps3.xml><?xml version="1.0" encoding="utf-8"?>
<ds:datastoreItem xmlns:ds="http://schemas.openxmlformats.org/officeDocument/2006/customXml" ds:itemID="{695E2D3F-387B-42B9-ACB5-408AB651DA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1145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‘Hepatology Training: Past and Future’  </vt:lpstr>
      <vt:lpstr>Bill Griffiths (long in the tooth)</vt:lpstr>
      <vt:lpstr>Evolution of hepatology training in UK</vt:lpstr>
      <vt:lpstr>National recruitment (2014-2023)</vt:lpstr>
      <vt:lpstr>Shape of Training</vt:lpstr>
      <vt:lpstr>PowerPoint Presentation</vt:lpstr>
      <vt:lpstr>2024 new ‘allocation’ process </vt:lpstr>
      <vt:lpstr>2024 allocation results</vt:lpstr>
      <vt:lpstr>2025 allocation results</vt:lpstr>
      <vt:lpstr>2026 entry</vt:lpstr>
      <vt:lpstr>2026 entry</vt:lpstr>
      <vt:lpstr>2026 posts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Michael Coyne</dc:creator>
  <cp:lastModifiedBy>Michael Coyne</cp:lastModifiedBy>
  <cp:revision>1</cp:revision>
  <dcterms:modified xsi:type="dcterms:W3CDTF">2025-12-22T10:14:41Z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0x01010008D7057E3EFB8B4484EE25362D78A616</vt:lpwstr>
  </property>
</Properties>
</file>