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9" r:id="rId4"/>
    <p:sldId id="273" r:id="rId5"/>
    <p:sldId id="276" r:id="rId6"/>
    <p:sldId id="281" r:id="rId7"/>
    <p:sldId id="280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l.org.uk/" TargetMode="External"/><Relationship Id="rId2" Type="http://schemas.openxmlformats.org/officeDocument/2006/relationships/hyperlink" Target="http://www.bsg.org.uk/trai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ill.griffiths@nhs.ne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‘Hepatology over the next 4 years’…"/>
          <p:cNvSpPr txBox="1">
            <a:spLocks noGrp="1"/>
          </p:cNvSpPr>
          <p:nvPr>
            <p:ph type="ctrTitle"/>
          </p:nvPr>
        </p:nvSpPr>
        <p:spPr>
          <a:xfrm>
            <a:off x="685800" y="1729484"/>
            <a:ext cx="7772400" cy="20670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740662">
              <a:defRPr sz="2900"/>
            </a:pP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600" dirty="0"/>
              <a:t>H</a:t>
            </a:r>
            <a:r>
              <a:rPr lang="en-GB" sz="3600" dirty="0" smtClean="0"/>
              <a:t>epatology pathway 2025 – information for trainees</a:t>
            </a:r>
            <a:endParaRPr sz="3600" dirty="0"/>
          </a:p>
        </p:txBody>
      </p:sp>
      <p:sp>
        <p:nvSpPr>
          <p:cNvPr id="95" name="Bill Griffiths…"/>
          <p:cNvSpPr txBox="1">
            <a:spLocks noGrp="1"/>
          </p:cNvSpPr>
          <p:nvPr>
            <p:ph type="subTitle" sz="quarter" idx="1"/>
          </p:nvPr>
        </p:nvSpPr>
        <p:spPr>
          <a:xfrm>
            <a:off x="1268131" y="4313006"/>
            <a:ext cx="6400801" cy="175260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>
                    <a:satOff val="-1335"/>
                    <a:lumOff val="-10274"/>
                  </a:schemeClr>
                </a:solidFill>
              </a:defRPr>
            </a:pPr>
            <a:r>
              <a:rPr dirty="0"/>
              <a:t>Bill Griffiths</a:t>
            </a:r>
          </a:p>
          <a:p>
            <a:pPr>
              <a:defRPr sz="2000"/>
            </a:pPr>
            <a:r>
              <a:rPr dirty="0"/>
              <a:t>Consultant Hepatologist, Cambridge</a:t>
            </a:r>
          </a:p>
          <a:p>
            <a:pPr>
              <a:defRPr sz="2400">
                <a:solidFill>
                  <a:srgbClr val="535353"/>
                </a:solidFill>
              </a:defRPr>
            </a:pPr>
            <a:r>
              <a:rPr dirty="0"/>
              <a:t>Gastroenterology SAC BASL representative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he process ahead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 smtClean="0"/>
              <a:t>Background for new trainees </a:t>
            </a:r>
            <a:endParaRPr dirty="0"/>
          </a:p>
        </p:txBody>
      </p:sp>
      <p:sp>
        <p:nvSpPr>
          <p:cNvPr id="124" name="Information on BASL/BSG websites…"/>
          <p:cNvSpPr txBox="1">
            <a:spLocks noGrp="1"/>
          </p:cNvSpPr>
          <p:nvPr>
            <p:ph type="body" idx="1"/>
          </p:nvPr>
        </p:nvSpPr>
        <p:spPr>
          <a:xfrm>
            <a:off x="457199" y="1417638"/>
            <a:ext cx="8589211" cy="498880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dirty="0" smtClean="0"/>
              <a:t>Hepatology ATPs were nationally recruited whilst </a:t>
            </a:r>
            <a:r>
              <a:rPr lang="en-GB" dirty="0" err="1" smtClean="0"/>
              <a:t>hepatology</a:t>
            </a:r>
            <a:r>
              <a:rPr lang="en-GB" dirty="0" smtClean="0"/>
              <a:t> was a GMC ‘subspecialty’ – the last round of this was for September 2023 entry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dirty="0" smtClean="0"/>
              <a:t>HEE mandated removal of this process for the 2022 curriculum as Hepatology no longer a subspecialty – not allowed to ‘re-recruit’ having obtained gastro NTN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dirty="0" smtClean="0"/>
              <a:t>Agreed to maintain </a:t>
            </a:r>
            <a:r>
              <a:rPr lang="en-GB" dirty="0" err="1" smtClean="0"/>
              <a:t>hepatology</a:t>
            </a:r>
            <a:r>
              <a:rPr lang="en-GB" dirty="0" smtClean="0"/>
              <a:t> ATPs within the 4 year Shape training period as part of the Hepatology pathway with preferred entry at ST6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buChar char="•"/>
              <a:defRPr sz="2500"/>
            </a:pPr>
            <a:r>
              <a:rPr lang="en-GB" dirty="0"/>
              <a:t>Conversion to regional appointment system required – referred to as ‘allocation’ rather than ‘recruitment</a:t>
            </a:r>
            <a:r>
              <a:rPr lang="en-GB" dirty="0" smtClean="0"/>
              <a:t>’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dirty="0" smtClean="0"/>
              <a:t>BASL strongly recommend minimum 3 m transplant centre experience for all trainees wishing to become </a:t>
            </a:r>
            <a:r>
              <a:rPr lang="en-GB" dirty="0" err="1" smtClean="0"/>
              <a:t>hepatologists</a:t>
            </a:r>
            <a:r>
              <a:rPr lang="en-GB" dirty="0" smtClean="0"/>
              <a:t> even to work in DGH </a:t>
            </a:r>
            <a:r>
              <a:rPr lang="en-GB" dirty="0"/>
              <a:t>=</a:t>
            </a:r>
            <a:r>
              <a:rPr lang="en-GB" dirty="0" smtClean="0"/>
              <a:t> </a:t>
            </a:r>
            <a:r>
              <a:rPr lang="en-GB" b="1" dirty="0" smtClean="0"/>
              <a:t>invaluable</a:t>
            </a:r>
            <a:r>
              <a:rPr lang="en-GB" dirty="0" smtClean="0"/>
              <a:t> for those in non transplant centre regions - trainees to date will testify to this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dirty="0" smtClean="0"/>
              <a:t>All non transplant centre regions (bar N Ireland) have a </a:t>
            </a:r>
            <a:r>
              <a:rPr lang="en-GB" dirty="0" err="1" smtClean="0"/>
              <a:t>hepatology</a:t>
            </a:r>
            <a:r>
              <a:rPr lang="en-GB" dirty="0" smtClean="0"/>
              <a:t> ATP with integrated period in a transplant centre as of 2024 entry</a:t>
            </a:r>
            <a:endParaRPr dirty="0"/>
          </a:p>
          <a:p>
            <a:pPr marL="0" indent="0" defTabSz="457200">
              <a:lnSpc>
                <a:spcPct val="150000"/>
              </a:lnSpc>
              <a:spcBef>
                <a:spcPts val="0"/>
              </a:spcBef>
              <a:buNone/>
              <a:defRPr sz="25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8091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he process ahead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2024 ‘allocation' process</a:t>
            </a:r>
          </a:p>
        </p:txBody>
      </p:sp>
      <p:sp>
        <p:nvSpPr>
          <p:cNvPr id="124" name="Information on BASL/BSG websites…"/>
          <p:cNvSpPr txBox="1">
            <a:spLocks noGrp="1"/>
          </p:cNvSpPr>
          <p:nvPr>
            <p:ph type="body" idx="1"/>
          </p:nvPr>
        </p:nvSpPr>
        <p:spPr>
          <a:xfrm>
            <a:off x="457199" y="1417638"/>
            <a:ext cx="8589211" cy="49888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2000" dirty="0"/>
              <a:t>Updated information on BASL/BSG websites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2000" dirty="0"/>
              <a:t>26 posts across all regions in E&amp;W, all linked to transplant </a:t>
            </a:r>
            <a:r>
              <a:rPr sz="2000" dirty="0" err="1"/>
              <a:t>centre</a:t>
            </a:r>
            <a:r>
              <a:rPr sz="2000" dirty="0"/>
              <a:t> for minimum 3 m, NI </a:t>
            </a:r>
            <a:r>
              <a:rPr sz="2000" dirty="0" smtClean="0"/>
              <a:t>require</a:t>
            </a:r>
            <a:r>
              <a:rPr lang="en-GB" sz="2000" dirty="0" smtClean="0"/>
              <a:t>d</a:t>
            </a:r>
            <a:r>
              <a:rPr sz="2000" dirty="0" smtClean="0"/>
              <a:t> </a:t>
            </a:r>
            <a:r>
              <a:rPr sz="2000" dirty="0"/>
              <a:t>funding, Scotland </a:t>
            </a:r>
            <a:r>
              <a:rPr sz="2000" dirty="0" smtClean="0"/>
              <a:t>internal</a:t>
            </a:r>
            <a:endParaRPr sz="2000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2000" dirty="0" err="1"/>
              <a:t>Hep</a:t>
            </a:r>
            <a:r>
              <a:rPr sz="2000" dirty="0"/>
              <a:t>-interested trainees completed ‘information form’ via websites / returned before </a:t>
            </a:r>
            <a:r>
              <a:rPr sz="2000" dirty="0" smtClean="0"/>
              <a:t>Xmas</a:t>
            </a:r>
            <a:endParaRPr lang="en-GB" sz="2000" dirty="0" smtClean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buChar char="•"/>
              <a:defRPr sz="2500"/>
            </a:pPr>
            <a:r>
              <a:rPr lang="en-US" sz="2000" dirty="0"/>
              <a:t>Option to request ATP in another region if </a:t>
            </a:r>
            <a:r>
              <a:rPr lang="en-US" sz="2000" dirty="0" smtClean="0"/>
              <a:t>desired</a:t>
            </a:r>
            <a:endParaRPr sz="2000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2000" dirty="0"/>
              <a:t>Regional allocation process </a:t>
            </a:r>
            <a:r>
              <a:rPr sz="2000" dirty="0" smtClean="0"/>
              <a:t>January/February</a:t>
            </a:r>
            <a:r>
              <a:rPr lang="en-GB" sz="2000" dirty="0" smtClean="0"/>
              <a:t> 2024 – </a:t>
            </a:r>
            <a:r>
              <a:rPr lang="en-GB" sz="2000" i="1" dirty="0" smtClean="0"/>
              <a:t>this involved working out the fairest solution for all trainees applying where a clear commitment to the specialty is evident</a:t>
            </a:r>
            <a:endParaRPr sz="2000" i="1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2000" dirty="0" smtClean="0"/>
              <a:t>National </a:t>
            </a:r>
            <a:r>
              <a:rPr sz="2000" dirty="0"/>
              <a:t>‘wash up’ to look at empty posts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2000" dirty="0"/>
              <a:t>Allowance for personal circumstances where possible</a:t>
            </a:r>
          </a:p>
        </p:txBody>
      </p:sp>
    </p:spTree>
    <p:extLst>
      <p:ext uri="{BB962C8B-B14F-4D97-AF65-F5344CB8AC3E}">
        <p14:creationId xmlns:p14="http://schemas.microsoft.com/office/powerpoint/2010/main" val="286280235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he process ahead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dirty="0"/>
              <a:t>2024 allocation </a:t>
            </a:r>
            <a:r>
              <a:rPr dirty="0" smtClean="0"/>
              <a:t>results</a:t>
            </a:r>
            <a:r>
              <a:rPr lang="en-GB" dirty="0" smtClean="0"/>
              <a:t> for information</a:t>
            </a:r>
            <a:endParaRPr dirty="0"/>
          </a:p>
        </p:txBody>
      </p:sp>
      <p:sp>
        <p:nvSpPr>
          <p:cNvPr id="127" name="33 trainees applied for 26 posts using the approved form. 25 posts filled by 27 trainees.…"/>
          <p:cNvSpPr txBox="1"/>
          <p:nvPr/>
        </p:nvSpPr>
        <p:spPr>
          <a:xfrm>
            <a:off x="457200" y="1301893"/>
            <a:ext cx="7939800" cy="5416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33 trainees applied for 26 posts using the approved </a:t>
            </a:r>
            <a:r>
              <a:rPr dirty="0" smtClean="0"/>
              <a:t>form</a:t>
            </a:r>
            <a:r>
              <a:rPr lang="en-GB" dirty="0" smtClean="0"/>
              <a:t> -</a:t>
            </a:r>
            <a:r>
              <a:rPr dirty="0" smtClean="0"/>
              <a:t> </a:t>
            </a:r>
            <a:r>
              <a:rPr dirty="0"/>
              <a:t>25 posts filled by 27 </a:t>
            </a:r>
            <a:r>
              <a:rPr dirty="0" smtClean="0"/>
              <a:t>trainees</a:t>
            </a:r>
            <a:r>
              <a:rPr lang="en-GB" dirty="0" smtClean="0"/>
              <a:t>, some local solutions, some to enter following year</a:t>
            </a:r>
            <a:r>
              <a:rPr dirty="0" smtClean="0"/>
              <a:t> </a:t>
            </a:r>
            <a:endParaRPr dirty="0"/>
          </a:p>
          <a:p>
            <a:pPr algn="just" defTabSz="457200">
              <a:defRPr sz="1600">
                <a:uFill>
                  <a:solidFill>
                    <a:srgbClr val="000000"/>
                  </a:solidFill>
                </a:uFill>
              </a:defRPr>
            </a:pPr>
            <a:endParaRPr dirty="0"/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Good collaboration across pan London to fill their various posts. </a:t>
            </a:r>
            <a:r>
              <a:rPr lang="en-GB" dirty="0" smtClean="0"/>
              <a:t>BG was in touch with every TPD and liver lead as well as linking the TPDs between non transplant and transplant regions where required</a:t>
            </a:r>
            <a:endParaRPr dirty="0"/>
          </a:p>
          <a:p>
            <a:pPr marL="457200" algn="just" defTabSz="457200">
              <a:defRPr sz="1600">
                <a:uFill>
                  <a:solidFill>
                    <a:srgbClr val="000000"/>
                  </a:solidFill>
                </a:uFill>
              </a:defRPr>
            </a:pPr>
            <a:endParaRPr dirty="0"/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Trainee flexibility between linked </a:t>
            </a:r>
            <a:r>
              <a:rPr dirty="0" smtClean="0"/>
              <a:t>regions</a:t>
            </a:r>
            <a:r>
              <a:rPr lang="en-GB" dirty="0" smtClean="0"/>
              <a:t> re 6 m vs 3 m (</a:t>
            </a:r>
            <a:r>
              <a:rPr lang="en-GB" dirty="0" err="1" smtClean="0"/>
              <a:t>Birm</a:t>
            </a:r>
            <a:r>
              <a:rPr lang="en-GB" dirty="0" smtClean="0"/>
              <a:t>/</a:t>
            </a:r>
            <a:r>
              <a:rPr lang="en-GB" dirty="0" err="1" smtClean="0"/>
              <a:t>Lpool</a:t>
            </a:r>
            <a:r>
              <a:rPr lang="en-GB" dirty="0"/>
              <a:t> </a:t>
            </a:r>
            <a:r>
              <a:rPr lang="en-GB" dirty="0" smtClean="0"/>
              <a:t>– a trainee was unable to leave for 6 m so both trainees agreed 9 m/3m)</a:t>
            </a:r>
            <a:endParaRPr dirty="0"/>
          </a:p>
          <a:p>
            <a:pPr algn="just" defTabSz="457200">
              <a:defRPr sz="1600">
                <a:uFill>
                  <a:solidFill>
                    <a:srgbClr val="000000"/>
                  </a:solidFill>
                </a:uFill>
              </a:defRPr>
            </a:pPr>
            <a:endParaRPr dirty="0"/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dirty="0" smtClean="0"/>
              <a:t>3 </a:t>
            </a:r>
            <a:r>
              <a:rPr dirty="0"/>
              <a:t>trainees </a:t>
            </a:r>
            <a:r>
              <a:rPr lang="en-GB" dirty="0" smtClean="0"/>
              <a:t>took</a:t>
            </a:r>
            <a:r>
              <a:rPr dirty="0" smtClean="0"/>
              <a:t> </a:t>
            </a:r>
            <a:r>
              <a:rPr dirty="0"/>
              <a:t>up posts in ‘</a:t>
            </a:r>
            <a:r>
              <a:rPr dirty="0" err="1"/>
              <a:t>neighbouring</a:t>
            </a:r>
            <a:r>
              <a:rPr dirty="0"/>
              <a:t>’ </a:t>
            </a:r>
            <a:r>
              <a:rPr dirty="0" smtClean="0"/>
              <a:t>regions</a:t>
            </a:r>
            <a:endParaRPr dirty="0"/>
          </a:p>
          <a:p>
            <a:pPr algn="just" defTabSz="457200">
              <a:defRPr sz="1600">
                <a:uFill>
                  <a:solidFill>
                    <a:srgbClr val="000000"/>
                  </a:solidFill>
                </a:uFill>
              </a:defRPr>
            </a:pPr>
            <a:endParaRPr dirty="0"/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dirty="0" smtClean="0"/>
              <a:t>Where </a:t>
            </a:r>
            <a:r>
              <a:rPr dirty="0"/>
              <a:t>competition for posts, allocation was generally sorted by a ‘fairness for all approach</a:t>
            </a:r>
            <a:r>
              <a:rPr dirty="0" smtClean="0"/>
              <a:t>’ </a:t>
            </a:r>
            <a:r>
              <a:rPr lang="en-GB" dirty="0" smtClean="0"/>
              <a:t>(</a:t>
            </a:r>
            <a:r>
              <a:rPr dirty="0" smtClean="0"/>
              <a:t>Birmingham </a:t>
            </a:r>
            <a:r>
              <a:rPr dirty="0"/>
              <a:t>held an interview </a:t>
            </a:r>
            <a:r>
              <a:rPr dirty="0" smtClean="0"/>
              <a:t>process</a:t>
            </a:r>
            <a:r>
              <a:rPr lang="en-GB" dirty="0" smtClean="0"/>
              <a:t> but this is discouraged)</a:t>
            </a:r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endParaRPr lang="en-GB" dirty="0" smtClean="0"/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lang="en-GB" dirty="0" smtClean="0"/>
              <a:t>1 trainee only in non transplant centre region said they would be unable to fulfil the period in the transplant centre due to exceptional circumstances so a work around has been agreed along lines of minimum experience required – this only works because the region involved has the strongest satellite transplant centre of any. Much more preferable from a training perspective to obtain the pre-set experience though.</a:t>
            </a:r>
          </a:p>
          <a:p>
            <a:pPr marL="228600" algn="just" defTabSz="457200">
              <a:buSzPct val="100000"/>
              <a:defRPr sz="1600">
                <a:uFill>
                  <a:solidFill>
                    <a:srgbClr val="000000"/>
                  </a:solidFill>
                </a:uFill>
              </a:defRPr>
            </a:pPr>
            <a:endParaRPr dirty="0"/>
          </a:p>
          <a:p>
            <a:pPr marL="457200" indent="-228600" algn="just" defTabSz="457200">
              <a:buSzPct val="100000"/>
              <a:buFont typeface="Symbol"/>
              <a:buChar char="·"/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14/33 applicants = LTFT (10 x 80% 6 M 4 F, 4 x 60% all F</a:t>
            </a:r>
            <a:r>
              <a:rPr dirty="0" smtClean="0"/>
              <a:t>)</a:t>
            </a:r>
            <a:r>
              <a:rPr lang="en-GB" dirty="0" smtClean="0"/>
              <a:t> and 10  were given posts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76435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he process ahead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3600" dirty="0" smtClean="0"/>
              <a:t>2025 entry</a:t>
            </a:r>
            <a:endParaRPr sz="1800" dirty="0"/>
          </a:p>
        </p:txBody>
      </p:sp>
      <p:sp>
        <p:nvSpPr>
          <p:cNvPr id="136" name="Information on BASL/BSG websites…"/>
          <p:cNvSpPr txBox="1">
            <a:spLocks noGrp="1"/>
          </p:cNvSpPr>
          <p:nvPr>
            <p:ph type="body" idx="1"/>
          </p:nvPr>
        </p:nvSpPr>
        <p:spPr>
          <a:xfrm>
            <a:off x="457199" y="1417637"/>
            <a:ext cx="8686801" cy="51220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sz="1600" dirty="0" smtClean="0"/>
              <a:t>Early decision re </a:t>
            </a:r>
            <a:r>
              <a:rPr lang="en-GB" sz="1600" dirty="0" err="1" smtClean="0"/>
              <a:t>hepatology</a:t>
            </a:r>
            <a:r>
              <a:rPr lang="en-GB" sz="1600" dirty="0" smtClean="0"/>
              <a:t> helpful (but if unable to get </a:t>
            </a:r>
            <a:r>
              <a:rPr lang="en-GB" sz="1600" dirty="0" err="1" smtClean="0"/>
              <a:t>hepatology</a:t>
            </a:r>
            <a:r>
              <a:rPr lang="en-GB" sz="1600" dirty="0" smtClean="0"/>
              <a:t> ATP can get experience post CCT)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buChar char="•"/>
              <a:defRPr sz="2500"/>
            </a:pPr>
            <a:r>
              <a:rPr lang="en-US" sz="1600" dirty="0"/>
              <a:t>Ensure TPD is aware of interest in </a:t>
            </a:r>
            <a:r>
              <a:rPr lang="en-US" sz="1600" dirty="0" err="1" smtClean="0"/>
              <a:t>hepatology</a:t>
            </a:r>
            <a:endParaRPr sz="1600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1600" dirty="0"/>
              <a:t>Ensure ‘core’ </a:t>
            </a:r>
            <a:r>
              <a:rPr sz="1600" dirty="0" err="1"/>
              <a:t>hepatology</a:t>
            </a:r>
            <a:r>
              <a:rPr sz="1600" dirty="0"/>
              <a:t> completed before end </a:t>
            </a:r>
            <a:r>
              <a:rPr sz="1600" dirty="0" smtClean="0"/>
              <a:t>ST5</a:t>
            </a:r>
            <a:r>
              <a:rPr lang="en-GB" sz="1600" dirty="0" smtClean="0"/>
              <a:t> </a:t>
            </a:r>
            <a:endParaRPr sz="1600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1600" dirty="0" smtClean="0"/>
              <a:t>Aim </a:t>
            </a:r>
            <a:r>
              <a:rPr sz="1600" dirty="0"/>
              <a:t>ideally to do </a:t>
            </a:r>
            <a:r>
              <a:rPr sz="1600" dirty="0" err="1"/>
              <a:t>hepatology</a:t>
            </a:r>
            <a:r>
              <a:rPr sz="1600" dirty="0"/>
              <a:t> in ST6 </a:t>
            </a:r>
            <a:r>
              <a:rPr lang="en-GB" sz="1600" dirty="0" smtClean="0"/>
              <a:t>but there is some flexibility</a:t>
            </a:r>
            <a:endParaRPr sz="1600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sz="1600" dirty="0"/>
              <a:t>Don’t expect to continue in colonoscopy </a:t>
            </a:r>
            <a:r>
              <a:rPr sz="1600" dirty="0" smtClean="0"/>
              <a:t>(</a:t>
            </a:r>
            <a:r>
              <a:rPr lang="en-GB" sz="1600" dirty="0" smtClean="0"/>
              <a:t>NB </a:t>
            </a:r>
            <a:r>
              <a:rPr sz="1600" dirty="0" smtClean="0"/>
              <a:t>not </a:t>
            </a:r>
            <a:r>
              <a:rPr sz="1600" dirty="0"/>
              <a:t>required for DGH </a:t>
            </a:r>
            <a:r>
              <a:rPr sz="1600" dirty="0" err="1"/>
              <a:t>hepatology</a:t>
            </a:r>
            <a:r>
              <a:rPr sz="1600" dirty="0"/>
              <a:t> - </a:t>
            </a:r>
            <a:r>
              <a:rPr sz="1600" dirty="0" smtClean="0"/>
              <a:t>flex</a:t>
            </a:r>
            <a:r>
              <a:rPr lang="en-GB" sz="1600" dirty="0" err="1" smtClean="0"/>
              <a:t>i</a:t>
            </a:r>
            <a:r>
              <a:rPr sz="1600" dirty="0" smtClean="0"/>
              <a:t> </a:t>
            </a:r>
            <a:r>
              <a:rPr sz="1600" dirty="0"/>
              <a:t>sig </a:t>
            </a:r>
            <a:r>
              <a:rPr lang="en-GB" sz="1600" dirty="0" smtClean="0"/>
              <a:t>should be </a:t>
            </a:r>
            <a:r>
              <a:rPr sz="1600" dirty="0" smtClean="0"/>
              <a:t>sufficient</a:t>
            </a:r>
            <a:r>
              <a:rPr sz="1600" dirty="0"/>
              <a:t>)</a:t>
            </a:r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sz="1600" dirty="0" smtClean="0"/>
              <a:t>No </a:t>
            </a:r>
            <a:r>
              <a:rPr lang="en-GB" sz="1600" dirty="0" err="1" smtClean="0"/>
              <a:t>hepatology</a:t>
            </a:r>
            <a:r>
              <a:rPr sz="1600" dirty="0" smtClean="0"/>
              <a:t> </a:t>
            </a:r>
            <a:r>
              <a:rPr sz="1600" dirty="0"/>
              <a:t>‘badge’ as </a:t>
            </a:r>
            <a:r>
              <a:rPr lang="en-GB" sz="1600" dirty="0" smtClean="0"/>
              <a:t>such - </a:t>
            </a:r>
            <a:r>
              <a:rPr sz="1600" dirty="0" smtClean="0"/>
              <a:t>same </a:t>
            </a:r>
            <a:r>
              <a:rPr lang="en-GB" sz="1600" dirty="0" smtClean="0"/>
              <a:t>CCT </a:t>
            </a:r>
            <a:r>
              <a:rPr sz="1600" dirty="0" smtClean="0"/>
              <a:t>for all</a:t>
            </a:r>
            <a:r>
              <a:rPr lang="en-GB" sz="1600" dirty="0" smtClean="0"/>
              <a:t> – this is currently ‘Gastroenterology’ (as it was in my </a:t>
            </a:r>
            <a:r>
              <a:rPr lang="en-GB" sz="1600" dirty="0" smtClean="0"/>
              <a:t>day – before </a:t>
            </a:r>
            <a:r>
              <a:rPr lang="en-GB" sz="1600" dirty="0" err="1" smtClean="0"/>
              <a:t>hepatology</a:t>
            </a:r>
            <a:r>
              <a:rPr lang="en-GB" sz="1600" dirty="0" smtClean="0"/>
              <a:t> was a subspecialty) </a:t>
            </a:r>
            <a:r>
              <a:rPr lang="en-GB" sz="1600" dirty="0" smtClean="0"/>
              <a:t>as an Act of Parliament is required to convert to ‘Gastroenterology and Hepatology</a:t>
            </a:r>
            <a:r>
              <a:rPr lang="en-GB" sz="1600" dirty="0" smtClean="0"/>
              <a:t>’. We don’t know when this change is going to occur but it will be obvious to an appointment panel from your CV/training record if you are a </a:t>
            </a:r>
            <a:r>
              <a:rPr lang="en-GB" sz="1600" dirty="0" err="1" smtClean="0"/>
              <a:t>hepatology</a:t>
            </a:r>
            <a:r>
              <a:rPr lang="en-GB" sz="1600" dirty="0" smtClean="0"/>
              <a:t> trainee or not.</a:t>
            </a:r>
          </a:p>
        </p:txBody>
      </p:sp>
    </p:spTree>
    <p:extLst>
      <p:ext uri="{BB962C8B-B14F-4D97-AF65-F5344CB8AC3E}">
        <p14:creationId xmlns:p14="http://schemas.microsoft.com/office/powerpoint/2010/main" val="392690877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he process ahead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3600" dirty="0" smtClean="0"/>
              <a:t>2025 entry</a:t>
            </a:r>
            <a:endParaRPr sz="1800" dirty="0"/>
          </a:p>
        </p:txBody>
      </p:sp>
      <p:sp>
        <p:nvSpPr>
          <p:cNvPr id="136" name="Information on BASL/BSG websites…"/>
          <p:cNvSpPr txBox="1">
            <a:spLocks noGrp="1"/>
          </p:cNvSpPr>
          <p:nvPr>
            <p:ph type="body" idx="1"/>
          </p:nvPr>
        </p:nvSpPr>
        <p:spPr>
          <a:xfrm>
            <a:off x="457199" y="1417637"/>
            <a:ext cx="8686801" cy="50526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buChar char="•"/>
              <a:defRPr sz="2500"/>
            </a:pPr>
            <a:r>
              <a:rPr lang="en-GB" sz="1600" dirty="0"/>
              <a:t>There should be enough posts to go round but if competition within a region there will be attempts to look at job sharing, deferring an earlier trainee, moving to other region where happy to (see below). It is a difficult balance with older trainees already committed and newer trainees starting on the 2022 curriculum who we can’t disadvantage. We cannot/not allowed to use a ‘ranking’ system anymore</a:t>
            </a:r>
            <a:r>
              <a:rPr lang="en-GB" sz="1600" dirty="0" smtClean="0"/>
              <a:t>.</a:t>
            </a:r>
            <a:endParaRPr lang="en-GB" sz="1600" dirty="0" smtClean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sz="1600" dirty="0" smtClean="0"/>
              <a:t>Consider </a:t>
            </a:r>
            <a:r>
              <a:rPr lang="en-GB" sz="1600" dirty="0" smtClean="0"/>
              <a:t>whether you might be able to complete an ATP in a neighbouring or other region as may be gaps – any move to another region (whole or part post) = OOPT and you can claim for relocation/travel from the 8K pot available in parent deanery for this purpose – there are many trainees who have done this previously and have experience. Please contact the BSG/BASL trainee reps who can help you with this.</a:t>
            </a:r>
            <a:endParaRPr sz="1600" dirty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sz="1600" b="1" dirty="0" smtClean="0"/>
              <a:t>Check the BSG or BASL website and complete the ATP entry form (</a:t>
            </a:r>
            <a:r>
              <a:rPr lang="en-GB" sz="1600" b="1" dirty="0" smtClean="0">
                <a:hlinkClick r:id="rId2"/>
              </a:rPr>
              <a:t>www.bsg.org.uk/training</a:t>
            </a:r>
            <a:r>
              <a:rPr lang="en-GB" sz="1600" b="1" dirty="0" smtClean="0"/>
              <a:t> or </a:t>
            </a:r>
            <a:r>
              <a:rPr lang="en-GB" sz="1600" b="1" dirty="0" smtClean="0">
                <a:hlinkClick r:id="rId3"/>
              </a:rPr>
              <a:t>www.basl.org.uk</a:t>
            </a:r>
            <a:r>
              <a:rPr lang="en-GB" sz="1600" b="1" dirty="0" smtClean="0"/>
              <a:t>)</a:t>
            </a:r>
            <a:endParaRPr lang="en-GB" sz="1600" dirty="0" smtClean="0"/>
          </a:p>
          <a:p>
            <a:pPr marL="253996" indent="-253996" defTabSz="457200">
              <a:lnSpc>
                <a:spcPct val="150000"/>
              </a:lnSpc>
              <a:spcBef>
                <a:spcPts val="0"/>
              </a:spcBef>
              <a:buFontTx/>
              <a:defRPr sz="2500"/>
            </a:pPr>
            <a:r>
              <a:rPr lang="en-GB" sz="1600" dirty="0" smtClean="0"/>
              <a:t>If you have any specific queries – </a:t>
            </a:r>
            <a:r>
              <a:rPr lang="en-GB" sz="1600" dirty="0" smtClean="0">
                <a:hlinkClick r:id="rId4"/>
              </a:rPr>
              <a:t>bill.griffiths@nhs.net</a:t>
            </a:r>
            <a:endParaRPr lang="en-GB" sz="1600" dirty="0" smtClean="0"/>
          </a:p>
          <a:p>
            <a:pPr marL="0" indent="0" defTabSz="457200">
              <a:lnSpc>
                <a:spcPct val="150000"/>
              </a:lnSpc>
              <a:spcBef>
                <a:spcPts val="0"/>
              </a:spcBef>
              <a:buNone/>
              <a:defRPr sz="2500"/>
            </a:pPr>
            <a:endParaRPr sz="1600" b="1" dirty="0"/>
          </a:p>
        </p:txBody>
      </p:sp>
    </p:spTree>
    <p:extLst>
      <p:ext uri="{BB962C8B-B14F-4D97-AF65-F5344CB8AC3E}">
        <p14:creationId xmlns:p14="http://schemas.microsoft.com/office/powerpoint/2010/main" val="62325320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he process ahead"/>
          <p:cNvSpPr txBox="1">
            <a:spLocks noGrp="1"/>
          </p:cNvSpPr>
          <p:nvPr>
            <p:ph type="title"/>
          </p:nvPr>
        </p:nvSpPr>
        <p:spPr>
          <a:xfrm>
            <a:off x="381000" y="43235"/>
            <a:ext cx="8229601" cy="114300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2025 posts </a:t>
            </a:r>
          </a:p>
        </p:txBody>
      </p:sp>
      <p:pic>
        <p:nvPicPr>
          <p:cNvPr id="130" name="Screenshot 2024-09-07 at 16.53.18.png" descr="Screenshot 2024-09-07 at 16.53.1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2054" y="977893"/>
            <a:ext cx="6581651" cy="567695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7361499" y="4715858"/>
            <a:ext cx="155100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NB re ‘x2 posts’ these would be shared across the two sites according to funding arrangements which TPDs will be aware of – </a:t>
            </a:r>
            <a:r>
              <a:rPr kumimoji="0" lang="en-GB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eg</a:t>
            </a:r>
            <a:r>
              <a:rPr kumimoji="0" lang="en-GB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KSS</a:t>
            </a:r>
            <a:r>
              <a:rPr kumimoji="0" lang="en-GB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fund both Brighton posts</a:t>
            </a:r>
            <a:endParaRPr kumimoji="0" lang="en-GB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40261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D7057E3EFB8B4484EE25362D78A616" ma:contentTypeVersion="17" ma:contentTypeDescription="Create a new document." ma:contentTypeScope="" ma:versionID="b43b8234df554c91a0c9a8e64a04ebb4">
  <xsd:schema xmlns:xsd="http://www.w3.org/2001/XMLSchema" xmlns:xs="http://www.w3.org/2001/XMLSchema" xmlns:p="http://schemas.microsoft.com/office/2006/metadata/properties" xmlns:ns1="http://schemas.microsoft.com/sharepoint/v3" xmlns:ns2="80594722-cf5e-48ea-8fb0-b9c1b6de56bb" xmlns:ns3="594b1c89-3d6b-46ca-b44b-2b4aa7bce0ce" targetNamespace="http://schemas.microsoft.com/office/2006/metadata/properties" ma:root="true" ma:fieldsID="240f41638888be21ee6bf37ce161c5e0" ns1:_="" ns2:_="" ns3:_="">
    <xsd:import namespace="http://schemas.microsoft.com/sharepoint/v3"/>
    <xsd:import namespace="80594722-cf5e-48ea-8fb0-b9c1b6de56bb"/>
    <xsd:import namespace="594b1c89-3d6b-46ca-b44b-2b4aa7bce0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94722-cf5e-48ea-8fb0-b9c1b6de56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aed480-f48d-4174-aa2f-3fb527cd39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1c89-3d6b-46ca-b44b-2b4aa7bce0c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f8cb00b-7131-48cf-b54a-ca824f0c1113}" ma:internalName="TaxCatchAll" ma:showField="CatchAllData" ma:web="594b1c89-3d6b-46ca-b44b-2b4aa7bce0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594b1c89-3d6b-46ca-b44b-2b4aa7bce0ce" xsi:nil="true"/>
    <_ip_UnifiedCompliancePolicyProperties xmlns="http://schemas.microsoft.com/sharepoint/v3" xsi:nil="true"/>
    <lcf76f155ced4ddcb4097134ff3c332f xmlns="80594722-cf5e-48ea-8fb0-b9c1b6de56b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0119E3-46F8-4757-A912-34CCAE5196F8}"/>
</file>

<file path=customXml/itemProps2.xml><?xml version="1.0" encoding="utf-8"?>
<ds:datastoreItem xmlns:ds="http://schemas.openxmlformats.org/officeDocument/2006/customXml" ds:itemID="{BCF41F2A-00E3-4682-8240-FBBB526CDDD0}"/>
</file>

<file path=customXml/itemProps3.xml><?xml version="1.0" encoding="utf-8"?>
<ds:datastoreItem xmlns:ds="http://schemas.openxmlformats.org/officeDocument/2006/customXml" ds:itemID="{8E7D84F4-B4C2-4720-B82D-3BC2E752EE65}"/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871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  Hepatology pathway 2025 – information for trainees</vt:lpstr>
      <vt:lpstr>Background for new trainees </vt:lpstr>
      <vt:lpstr>2024 ‘allocation' process</vt:lpstr>
      <vt:lpstr>2024 allocation results for information</vt:lpstr>
      <vt:lpstr>2025 entry</vt:lpstr>
      <vt:lpstr>2025 entry</vt:lpstr>
      <vt:lpstr>2025 posts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‘Hepatology over the next 4 years’   BSG National Introduction Day 19 Nov 2024</dc:title>
  <dc:creator>Griffiths, Bill</dc:creator>
  <cp:lastModifiedBy>Griffiths, Bill</cp:lastModifiedBy>
  <cp:revision>15</cp:revision>
  <dcterms:modified xsi:type="dcterms:W3CDTF">2024-10-15T07:50:57Z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0x01010008D7057E3EFB8B4484EE25362D78A616</vt:lpwstr>
  </property>
</Properties>
</file>