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0" r:id="rId5"/>
    <p:sldId id="261" r:id="rId6"/>
    <p:sldId id="262" r:id="rId7"/>
  </p:sldIdLst>
  <p:sldSz cx="6858000" cy="9144000" type="screen4x3"/>
  <p:notesSz cx="6808788" cy="9940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DED"/>
    <a:srgbClr val="836888"/>
    <a:srgbClr val="0AACE6"/>
    <a:srgbClr val="27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4" autoAdjust="0"/>
    <p:restoredTop sz="94660"/>
  </p:normalViewPr>
  <p:slideViewPr>
    <p:cSldViewPr snapToObjects="1">
      <p:cViewPr varScale="1">
        <p:scale>
          <a:sx n="44" d="100"/>
          <a:sy n="44" d="100"/>
        </p:scale>
        <p:origin x="2264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5AF95-33EE-63CB-E8A7-FEA2499A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E79D-9C03-4D9A-8D25-3C7539FAA489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749B5-19DF-A70F-F850-727CA00F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924C8-5A14-199A-23C8-DE54C0BD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0FF0A-748C-4F93-B5C1-280CB24A4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09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53E7-31A6-D096-EB64-25742F68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65B8-0728-4F87-9CCB-893A92E47EDD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82207-73B3-C909-3151-B8D209A0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A48A6-512B-927D-F059-BD4B37CE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E57C-0B70-4798-9CEC-424AC5343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19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D88E2-F8B5-202F-EB55-51F7BE91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28D7-E48C-483E-8BDF-F185B8AD74F0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AA700-9EE4-6E5B-116C-BA4FAC67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AE573-944B-1258-C1ED-6A342C5F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DEE2-E654-43DC-9283-7CFF1FA8E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27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E7302-F331-40D5-90CB-8BC3BC13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9E3C-C5E0-4694-9C47-44D3CFFBB430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E4B8C-8B37-5D72-4F87-0AC81C4A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3FE26-3236-6077-652E-968FC122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6B6C7-0BC7-4486-B92F-1D83B6C79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8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A9578-B8EB-5023-BEBF-C7402BA2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2B47-B831-4A50-B363-2208C9379A34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496B5-3092-D010-E7AD-BCE1C117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146D-3636-F905-A183-BA18E3C7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D2F59-B176-41AD-90A2-F94FA18BD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E656CE-C7A1-5781-DB28-054B0C20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1A0C-B559-4989-8D62-47BAF299123A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171853-6128-023E-A40B-BB86EBBC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D1DE7D-F807-A616-0C4A-27C69469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DD5F-45BA-40D2-942E-CE0A74F9D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AA5FE5-BA46-369C-B004-06287EE2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B76E-6F4A-4447-BC6E-310C05EAB784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123CB2-584A-74F7-2937-E525E5A9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E95DC5-E89B-519D-6348-09A80E4C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3C0B3-8850-477C-A062-52D124F7C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15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923401-FFAC-76B3-26C3-054B913A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68A6-F1D7-48CF-BBEA-AE59281B7F3C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FA5A64-B7D6-CB1B-27EB-17F2507B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275930-9A6E-8F0D-B00E-D5869906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F90AA-CC39-4C23-8C44-9CAE2EF81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78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691A7F-1326-4D9D-D226-46EDC4BD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A12F-ACF9-4CF2-B134-322DAEDAAE72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721E06-4837-BAEC-11FE-6E1223CD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03E262-78E6-0270-3BBE-D409B11D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46A21-A3D0-433F-896A-04553AEFF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3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828D0E-8240-B7DB-A034-B4A32252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E062-FB7D-447C-AA34-AA1B0A61BD9D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9BDDB3-10E4-9ECD-2240-EEFEB9F7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668061-F4CB-F0FA-843B-E70A7FCD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C2CE3-611A-4682-AA59-E4A97A1D7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8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741754-7091-C2F1-06A1-E04A376A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E50C-B59E-4E21-B5CF-C8877C6E752D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0E9E1-25A9-3D94-79D4-25C7E28F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8166B0-15FC-28AF-1BCA-DA60DFCE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68C7-DF2E-4F77-8DFD-29D361FA7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85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82B9E3-B12E-97C8-3F28-E183AB8EC6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69EF19-47C0-E5BE-C6D5-9867D6CF8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CABD3-02A6-008B-069D-BF1CC2F8D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2AC6A14-DE68-48E1-8CA8-BEF4B639F81B}" type="datetime1">
              <a:rPr lang="en-US" altLang="en-US"/>
              <a:pPr>
                <a:defRPr/>
              </a:pPr>
              <a:t>12/19/2025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9F7FA-DDE1-C7F1-0029-46F6E9D19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75AB-CCF9-AB9A-FC85-2B483AC1D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EE752CE-FDA3-4B5E-80E5-8C5F8EC2AB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03B8479-7B8D-6C6A-DAF3-EE099C0C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64" y="1105807"/>
            <a:ext cx="6144986" cy="1605643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4000" dirty="0">
                <a:latin typeface="Arial"/>
                <a:ea typeface="ＭＳ Ｐゴシック"/>
                <a:cs typeface="Arial"/>
              </a:rPr>
              <a:t>11th Newcastle Clinical Nutrition Course</a:t>
            </a:r>
            <a:br>
              <a:rPr lang="en-US" altLang="en-US" sz="4000" dirty="0">
                <a:latin typeface="Arial"/>
                <a:ea typeface="ＭＳ Ｐゴシック" charset="-128"/>
              </a:rPr>
            </a:br>
            <a:br>
              <a:rPr lang="en-US" altLang="en-US" sz="4000" dirty="0">
                <a:latin typeface="Arial"/>
                <a:ea typeface="ＭＳ Ｐゴシック" charset="-128"/>
              </a:rPr>
            </a:br>
            <a:r>
              <a:rPr lang="en-US" altLang="en-US" sz="2400" dirty="0">
                <a:latin typeface="Arial"/>
                <a:ea typeface="ＭＳ Ｐゴシック"/>
                <a:cs typeface="Arial"/>
              </a:rPr>
              <a:t>16</a:t>
            </a:r>
            <a:r>
              <a:rPr lang="en-US" altLang="en-US" sz="2400" baseline="30000" dirty="0">
                <a:latin typeface="Arial"/>
                <a:ea typeface="ＭＳ Ｐゴシック"/>
                <a:cs typeface="Arial"/>
              </a:rPr>
              <a:t>th</a:t>
            </a:r>
            <a:r>
              <a:rPr lang="en-US" altLang="en-US" sz="2400" dirty="0">
                <a:latin typeface="Arial"/>
                <a:ea typeface="ＭＳ Ｐゴシック"/>
                <a:cs typeface="Arial"/>
              </a:rPr>
              <a:t>-18</a:t>
            </a:r>
            <a:r>
              <a:rPr lang="en-US" altLang="en-US" sz="2400" baseline="30000" dirty="0">
                <a:latin typeface="Arial"/>
                <a:ea typeface="ＭＳ Ｐゴシック"/>
                <a:cs typeface="Arial"/>
              </a:rPr>
              <a:t>th</a:t>
            </a:r>
            <a:r>
              <a:rPr lang="en-US" altLang="en-US" sz="2400" dirty="0">
                <a:latin typeface="Arial"/>
                <a:ea typeface="ＭＳ Ｐゴシック"/>
                <a:cs typeface="Arial"/>
              </a:rPr>
              <a:t> March 2026</a:t>
            </a:r>
            <a:br>
              <a:rPr lang="en-US" altLang="en-US" sz="2400" dirty="0">
                <a:latin typeface="Arial"/>
                <a:ea typeface="ＭＳ Ｐゴシック" charset="-128"/>
              </a:rPr>
            </a:br>
            <a:r>
              <a:rPr lang="en-US" altLang="en-US" sz="2400" dirty="0">
                <a:latin typeface="Arial"/>
                <a:ea typeface="ＭＳ Ｐゴシック"/>
                <a:cs typeface="Arial"/>
              </a:rPr>
              <a:t>Copthorne Hotel, Newcastle Quayside</a:t>
            </a:r>
            <a:br>
              <a:rPr lang="en-US" altLang="en-US" sz="4000" dirty="0">
                <a:ea typeface="ＭＳ Ｐゴシック" charset="-128"/>
              </a:rPr>
            </a:br>
            <a:endParaRPr lang="en-US" altLang="en-US" sz="4000" dirty="0">
              <a:ea typeface="ＭＳ Ｐゴシック" charset="-128"/>
            </a:endParaRPr>
          </a:p>
        </p:txBody>
      </p:sp>
      <p:pic>
        <p:nvPicPr>
          <p:cNvPr id="2051" name="Content Placeholder 12" descr="Newcastle_Quayside_with_bridges.jpg">
            <a:extLst>
              <a:ext uri="{FF2B5EF4-FFF2-40B4-BE49-F238E27FC236}">
                <a16:creationId xmlns:a16="http://schemas.microsoft.com/office/drawing/2014/main" id="{B87121E1-8B93-74EC-13A0-FDE69EA0A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3081338"/>
            <a:ext cx="6172200" cy="4138612"/>
          </a:xfrm>
        </p:spPr>
      </p:pic>
      <p:sp>
        <p:nvSpPr>
          <p:cNvPr id="2052" name="TextBox 2">
            <a:extLst>
              <a:ext uri="{FF2B5EF4-FFF2-40B4-BE49-F238E27FC236}">
                <a16:creationId xmlns:a16="http://schemas.microsoft.com/office/drawing/2014/main" id="{F93397C8-7032-8634-3936-791408D8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634" y="7755800"/>
            <a:ext cx="3013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/>
                <a:ea typeface="MS PGothic"/>
                <a:cs typeface="Arial"/>
              </a:rPr>
              <a:t>Endorsement sought from BAPEN &amp; BSG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/>
                <a:ea typeface="MS PGothic"/>
                <a:cs typeface="Arial"/>
              </a:rPr>
              <a:t>Education committees</a:t>
            </a:r>
          </a:p>
        </p:txBody>
      </p:sp>
      <p:pic>
        <p:nvPicPr>
          <p:cNvPr id="6" name="Picture 5" descr="cid:image001.jpg@01DA2797.742ECC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53" y="7674540"/>
            <a:ext cx="10096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>
            <a:extLst>
              <a:ext uri="{FF2B5EF4-FFF2-40B4-BE49-F238E27FC236}">
                <a16:creationId xmlns:a16="http://schemas.microsoft.com/office/drawing/2014/main" id="{24B78A37-EA1C-5E56-916D-09F092C9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95288"/>
            <a:ext cx="5759450" cy="760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Course aims</a:t>
            </a:r>
            <a:endParaRPr lang="en-GB" altLang="en-US" sz="12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To provide a broad grounding in clinical nutrition and allow medical and surgical trainees to develop increased awareness of the appropriate assessment and management of patients with malnutrition.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The course will be made up of a small group of delegates (maximum 30) and delegates will benefit from case discussions.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Whilst primarily targeted at trainees, we expect that the programme will carry broader appeal to a wider range of healthcare professionals. We would encourage those interested to attend.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The course meets the curriculum requirements for gastroenterology trainees required to attend a clinical nutrition course as part of training. The course has been officially endorsed by BAPEN, through their education and training committee and the BSG through the Education Committee.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Objectives</a:t>
            </a:r>
            <a:endParaRPr lang="en-GB" altLang="en-US" sz="12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The course covers all aspects of the JRCPTB Gastroenterology curriculum for higher specialty trainees and the General Surgical Curriculum related to nutrition: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Familiarise participants with the extent of the problem of malnutrition and obesity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Provide participants with a practical knowledge of nutritional requirements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Discuss the ethical issues around nutritional support and psychological impact of receiving artificial nutrition support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Examine the causes, consequences and management of specific nutritional problems associated with disease including: Obesity, eating disorders, high output stoma, pancreatic disease, inflammatory bowel disease and critically ill patient 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Familiarise participants with types of nasogastric, </a:t>
            </a:r>
            <a:r>
              <a:rPr lang="en-GB" altLang="en-US" sz="900" dirty="0" err="1">
                <a:latin typeface="Arial" panose="020B0604020202020204" pitchFamily="34" charset="0"/>
              </a:rPr>
              <a:t>jejunal</a:t>
            </a:r>
            <a:r>
              <a:rPr lang="en-GB" altLang="en-US" sz="900" dirty="0">
                <a:latin typeface="Arial" panose="020B0604020202020204" pitchFamily="34" charset="0"/>
              </a:rPr>
              <a:t> and PEG feeding tubes and their uses and complications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Provide participants with a structured approach to assess indications and options for nutritional support (Enteral vs parenteral)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Develop participants awareness of the management of intestinal failure including surgical treatments and home parenteral nutrition and the challenges associated with these treatments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Develop a basic understanding of GI physiology relevant to nutrition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Increase awareness of the role of the nutrition support team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COVID-19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Although we hope disruptions due to Covid-19 are in the past it is possible that the course may be subject to short notice changes. 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Course Directors: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b="1" i="1" dirty="0">
                <a:latin typeface="Arial" panose="020B0604020202020204" pitchFamily="34" charset="0"/>
              </a:rPr>
              <a:t>Suzi Batchelor, Chris Mountford and Nick Thompson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b="1" i="1" dirty="0">
                <a:latin typeface="Arial" panose="020B0604020202020204" pitchFamily="34" charset="0"/>
              </a:rPr>
              <a:t>Consultant Gastroenterologists and clinical leads for Nutrition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b="1" i="1" dirty="0">
                <a:latin typeface="Arial" panose="020B0604020202020204" pitchFamily="34" charset="0"/>
              </a:rPr>
              <a:t>Newcastle upon Tyne Hospitals NHS Foundation Trust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br>
              <a:rPr lang="en-GB" altLang="en-US" sz="1200" dirty="0">
                <a:latin typeface="Arial" panose="020B0604020202020204" pitchFamily="34" charset="0"/>
              </a:rPr>
            </a:br>
            <a:endParaRPr lang="en-GB" altLang="en-US" sz="1200" dirty="0">
              <a:latin typeface="Arial" panose="020B0604020202020204" pitchFamily="34" charset="0"/>
            </a:endParaRPr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id="{6024B6C6-CE19-99CC-998F-14D6925CB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7569200"/>
            <a:ext cx="22336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£450 (£300 for BSG members)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(Inclusive of lunch and refreshments on all 3 days and course dinner on Monday 16th March)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reduction to BSG members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937FB3B9-70B0-ED2F-9C8A-AB5C2A2C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7302500"/>
            <a:ext cx="37449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information and to register, please complete the attached application form.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Claire Dixon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Administrator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Newcastle upon Tyne Hospitals NHS Foundation Trust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Telephone: 01912137209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claire.dixon11@nhs.net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8E981056-9A0F-F6EB-6614-203BDB25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95288"/>
            <a:ext cx="5759450" cy="92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Application Form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Your Details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Surname:			Title: Dr/Mr/Mrs/Miss/Ms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Forenames: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Job Title:			Department: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Hospital Address: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Email address (for registration confirmation): 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Mobile Telephone: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If applying for a BSG member associated reduction please give BSG number: 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Please state any special dietary requirements: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i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i="1" dirty="0">
                <a:latin typeface="Arial" panose="020B0604020202020204" pitchFamily="34" charset="0"/>
              </a:rPr>
              <a:t>Please attach cheque for £450 (£300 for BSG members) payable to Newcastle upon Tyne Hospitals NHS FT with application form and return to: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000" i="1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Claire Dixon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Level 6 Gastroenterology Secretaries Office,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Freeman Hospital,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Newcastle,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NE7 7DN.	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000" i="1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Or email and use payment by BACS: Claire.Dixon11@nhs.net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Bank Name RBS (NATWEST), Parklands, De Havilland Way, Bolton BL6 4YU </a:t>
            </a:r>
          </a:p>
          <a:p>
            <a:pPr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Sort Code 60-70-80  	</a:t>
            </a:r>
            <a:r>
              <a:rPr lang="en-GB" sz="1100" u="sng" dirty="0">
                <a:latin typeface="Arial" panose="020B0604020202020204" pitchFamily="34" charset="0"/>
                <a:cs typeface="Arial" panose="020B0604020202020204" pitchFamily="34" charset="0"/>
              </a:rPr>
              <a:t>Account No. 10029966 </a:t>
            </a:r>
          </a:p>
          <a:p>
            <a:pPr>
              <a:buNone/>
            </a:pPr>
            <a:r>
              <a:rPr lang="en-GB" sz="1100" u="sng" dirty="0">
                <a:latin typeface="Arial" panose="020B0604020202020204" pitchFamily="34" charset="0"/>
                <a:cs typeface="Arial" panose="020B0604020202020204" pitchFamily="34" charset="0"/>
              </a:rPr>
              <a:t>Account Name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NC UPON TYNE NHS FT </a:t>
            </a:r>
          </a:p>
          <a:p>
            <a:pPr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IBAN GB48NWBK60708010029966 </a:t>
            </a:r>
          </a:p>
          <a:p>
            <a:pPr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SWIFT NWBKGB2L</a:t>
            </a:r>
          </a:p>
          <a:p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Reference 580030 454900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b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rial" panose="020B0604020202020204" pitchFamily="34" charset="0"/>
              </a:rPr>
              <a:t>Cancellation: In the event of a further Covid-19 peak, or similar, the course directors reserve the right to cancel the course at short notice. In these circumstances, a full refund or transfer of booking fees to future course will be offered to delegates. If local coronavirus restrictions prevent a delegate attending then a full refund or transfer of booking fees to a future course will be offered. No refund can be offered in other circumstances for cancellation requests after 1st February 2026.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br>
              <a:rPr lang="en-GB" altLang="en-US" sz="1200" dirty="0">
                <a:latin typeface="Arial" panose="020B0604020202020204" pitchFamily="34" charset="0"/>
              </a:rPr>
            </a:br>
            <a:endParaRPr lang="en-GB" altLang="en-US" sz="1200" dirty="0"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7ED093-BADC-9A55-E84A-35FFE9CDC2A8}"/>
              </a:ext>
            </a:extLst>
          </p:cNvPr>
          <p:cNvCxnSpPr/>
          <p:nvPr/>
        </p:nvCxnSpPr>
        <p:spPr>
          <a:xfrm>
            <a:off x="692150" y="3563938"/>
            <a:ext cx="540067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0B45C1-E037-ECF4-7DF4-40AFDFBEA7FA}"/>
              </a:ext>
            </a:extLst>
          </p:cNvPr>
          <p:cNvCxnSpPr/>
          <p:nvPr/>
        </p:nvCxnSpPr>
        <p:spPr>
          <a:xfrm>
            <a:off x="692150" y="4355976"/>
            <a:ext cx="540067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E2EB98-1E24-57DB-2F84-ED3627F24A5D}"/>
              </a:ext>
            </a:extLst>
          </p:cNvPr>
          <p:cNvCxnSpPr/>
          <p:nvPr/>
        </p:nvCxnSpPr>
        <p:spPr>
          <a:xfrm>
            <a:off x="692150" y="2051050"/>
            <a:ext cx="540067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A9564013-32E9-BB1D-3F2F-6BE728FE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-12493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5771" name="Group 411">
            <a:extLst>
              <a:ext uri="{FF2B5EF4-FFF2-40B4-BE49-F238E27FC236}">
                <a16:creationId xmlns:a16="http://schemas.microsoft.com/office/drawing/2014/main" id="{6075D68A-A150-83ED-056E-DA999F97F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81689"/>
              </p:ext>
            </p:extLst>
          </p:nvPr>
        </p:nvGraphicFramePr>
        <p:xfrm>
          <a:off x="549275" y="611560"/>
          <a:ext cx="5688013" cy="7911812"/>
        </p:xfrm>
        <a:graphic>
          <a:graphicData uri="http://schemas.openxmlformats.org/drawingml/2006/table">
            <a:tbl>
              <a:tblPr/>
              <a:tblGrid>
                <a:gridCol w="179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Day 1:               Monday 16</a:t>
                      </a:r>
                      <a:r>
                        <a:rPr kumimoji="0" lang="en-GB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th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March 2025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7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1.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09.00-09.40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Introduction to malnutrition and obesity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Nick Thompson, Consultant Gastroenterologist,  Newcastle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09.40-10.50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Nutritional Principles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Steve Wootton, Senior Lecturer in Human Nutrition,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University of Southampton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10.50-11.20 Tea/Coffee 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11.20-12.05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Short Bowel syndrome  - physiology and practical management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Clare Donnellan, Consultant Gastroenterologist St James’s University Hospital, Leeds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12.05-12.45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Nutrition support  in palliative care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Maria McKenna, Consultant in Palliative Medicine, Newcastle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Isobel Bowe, Senior Dietitian, Newcastle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3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12.45-1.45  Lunch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2.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13.45-14.25 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 hospital fluid management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Matt </a:t>
                      </a:r>
                      <a:r>
                        <a:rPr kumimoji="0" lang="en-GB" altLang="en-US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Faulds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, Consultant in Anaesthetics and </a:t>
                      </a:r>
                      <a:r>
                        <a:rPr kumimoji="0" lang="en-GB" altLang="en-US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Periop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Care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8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14.25-15.05 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Refeeding syndrome case presentation and discussion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Suzi Batchelor, Consultant Gastroenterologist, Newcastle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432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15.05-15.30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Micronutrients 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which to test for and how to interpret the findings?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1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Barry Toole, Principle  Clinical Scientist,</a:t>
                      </a:r>
                      <a:r>
                        <a:rPr lang="en-GB" sz="1100" i="1" kern="120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 Newcastle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711234"/>
                  </a:ext>
                </a:extLst>
              </a:tr>
              <a:tr h="24383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3.30-4.00 Tea/Coffee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28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343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16.00-17.00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Nutritional assessments 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(Senior dieticians, Newcastle Nutrition)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1  Screening tools  &amp;  Anthropometry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(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Lucy Winter,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 senior dietitian)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2  Evaluating Energy &amp; Protein needs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(Rachel Howarth, senior dietitian)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43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17.00 Close of Day 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434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Delegate Course Dinner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58275"/>
                  </a:ext>
                </a:extLst>
              </a:tr>
            </a:tbl>
          </a:graphicData>
        </a:graphic>
      </p:graphicFrame>
      <p:sp>
        <p:nvSpPr>
          <p:cNvPr id="5171" name="Rectangle 395">
            <a:extLst>
              <a:ext uri="{FF2B5EF4-FFF2-40B4-BE49-F238E27FC236}">
                <a16:creationId xmlns:a16="http://schemas.microsoft.com/office/drawing/2014/main" id="{6B386DCD-F206-1EA8-9F8B-FCAF84B6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1253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172" name="TextBox 1">
            <a:extLst>
              <a:ext uri="{FF2B5EF4-FFF2-40B4-BE49-F238E27FC236}">
                <a16:creationId xmlns:a16="http://schemas.microsoft.com/office/drawing/2014/main" id="{1F974EDC-A525-06A7-B8FD-F42331CC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56" y="107504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Draft Course Programme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3B0044E4-F6FA-BFEA-9356-6B3531053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-12493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5771" name="Group 411">
            <a:extLst>
              <a:ext uri="{FF2B5EF4-FFF2-40B4-BE49-F238E27FC236}">
                <a16:creationId xmlns:a16="http://schemas.microsoft.com/office/drawing/2014/main" id="{78F22956-6B77-32E1-2961-367A5B8F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8991"/>
              </p:ext>
            </p:extLst>
          </p:nvPr>
        </p:nvGraphicFramePr>
        <p:xfrm>
          <a:off x="404665" y="251520"/>
          <a:ext cx="5909740" cy="8563986"/>
        </p:xfrm>
        <a:graphic>
          <a:graphicData uri="http://schemas.openxmlformats.org/drawingml/2006/table">
            <a:tbl>
              <a:tblPr/>
              <a:tblGrid>
                <a:gridCol w="80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7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Day 2:               Tuesday 17</a:t>
                      </a:r>
                      <a:r>
                        <a:rPr kumimoji="0" lang="en-GB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th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March 2025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1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3. 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1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09.00-09.30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anose="02020603050405020304" pitchFamily="18" charset="0"/>
                        </a:rPr>
                        <a:t>Obesity:  What are the consequences and do diets and drugs work?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anose="02020603050405020304" pitchFamily="18" charset="0"/>
                        </a:rPr>
                        <a:t>Chris Mountford, Consultant Gastroenterologist, Newcastle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09.30-10.15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Bariatric surgery – Who gets it? How does it work? What can go wrong?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Edward Nevins, Consultant Bariatric Surgeon, North Tyneside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03204"/>
                  </a:ext>
                </a:extLst>
              </a:tr>
              <a:tr h="4572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10.15-10.55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 support and Liver disease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Preya Patel, Consultant </a:t>
                      </a:r>
                      <a:r>
                        <a:rPr kumimoji="0" lang="en-GB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Hepatologist</a:t>
                      </a: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,</a:t>
                      </a:r>
                      <a:r>
                        <a:rPr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 </a:t>
                      </a: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 Newcastle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10.55-11.25 Tea/Coffee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11.25-12.05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Nutrition support in GI </a:t>
                      </a:r>
                      <a:r>
                        <a:rPr kumimoji="0" lang="en-GB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dysmotility</a:t>
                      </a: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 syndromes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Tom Hollingsworth, Consultant Gastroenterologist, Southampton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12.00-12.50  Lunch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73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5. 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06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12.50-13.20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IV Feeding lines: Which line and what are the complications?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Hayley Leyland, HPN Lead </a:t>
                      </a: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Nurse, Newcastle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Times New Roman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06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13.20 - 14.00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Anorexia: A practical and safe approach to management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Chris Wells, Consultant Gastroenterologist, North Tees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44749"/>
                  </a:ext>
                </a:extLst>
              </a:tr>
              <a:tr h="5528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14.00 - 14.30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 and Inflammatory bowel disease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Mel Gunn and Mimosa Wright, Newcastle IBD team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83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14.30-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15.00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Gastrostomy tubes – when and how?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Chris Dipper,  Consultant Gastroenterologist</a:t>
                      </a:r>
                      <a:endParaRPr kumimoji="0" lang="en-GB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48644"/>
                  </a:ext>
                </a:extLst>
              </a:tr>
              <a:tr h="27434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3.00-3.30 Tea/Coffee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28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6. 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9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15.30-17.00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1:  </a:t>
                      </a: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NG, NJ, Gastrostomy and </a:t>
                      </a:r>
                      <a:r>
                        <a:rPr kumimoji="0" lang="en-GB" alt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Jejunostomy</a:t>
                      </a: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tubes: Choosing the right one  </a:t>
                      </a: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Lindsay McGowan, Senior PEG nurse, Newcastle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2: </a:t>
                      </a:r>
                      <a:r>
                        <a:rPr kumimoji="0" lang="en-GB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Irritable bowel syndrome: What can the dietician do?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Mimosa Wright, Senior Dietician, Newcastle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3 Nutrition support on Critical Care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Emily Frostick, Consultant Intensive Care Medicine, Newcastle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48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17.00 Close of Day 2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196" name="Rectangle 395">
            <a:extLst>
              <a:ext uri="{FF2B5EF4-FFF2-40B4-BE49-F238E27FC236}">
                <a16:creationId xmlns:a16="http://schemas.microsoft.com/office/drawing/2014/main" id="{3BA6F1FF-C54B-BA6C-C77D-F6996966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1253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0384D1EB-646D-EF0E-F8C3-9220FB5A0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-12493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5771" name="Group 411">
            <a:extLst>
              <a:ext uri="{FF2B5EF4-FFF2-40B4-BE49-F238E27FC236}">
                <a16:creationId xmlns:a16="http://schemas.microsoft.com/office/drawing/2014/main" id="{97C567AD-B96E-F7CD-2354-7E8CDB168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47758"/>
              </p:ext>
            </p:extLst>
          </p:nvPr>
        </p:nvGraphicFramePr>
        <p:xfrm>
          <a:off x="602337" y="179512"/>
          <a:ext cx="5688012" cy="8106876"/>
        </p:xfrm>
        <a:graphic>
          <a:graphicData uri="http://schemas.openxmlformats.org/drawingml/2006/table">
            <a:tbl>
              <a:tblPr/>
              <a:tblGrid>
                <a:gridCol w="179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87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Day 3:              </a:t>
                      </a: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Wednesday 18</a:t>
                      </a:r>
                      <a:r>
                        <a:rPr kumimoji="0" lang="en-GB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th</a:t>
                      </a: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March 2025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1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7.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08.30-09.00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 in Pancreatic disease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John Leeds, Consultant HPB physician, Newcastle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09.00-09.30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Parenteral nutrition: An overview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Nick Thompson, Consultant Gastroenterologist,  Newcastle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09.30-10.10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Intestinal Failure Surgery: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Fintan Bergin, </a:t>
                      </a: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Consultant IF surgeon, Newcastle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10.10-10.40 Tea/Coffee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10.40-11.00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itchFamily="18" charset="0"/>
                        </a:rPr>
                        <a:t>Prescribing TPN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itchFamily="18" charset="0"/>
                        </a:rPr>
                        <a:t>Lisa Gemmell, Advanced Dietitian</a:t>
                      </a:r>
                      <a:endParaRPr lang="en-GB" sz="1200" dirty="0"/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11.00 -11.15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Formulating TPN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Katie Bell, </a:t>
                      </a: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Senior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 Clinical Pharmacist , Newcastle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96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11.15-11.30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itchFamily="18" charset="0"/>
                        </a:rPr>
                        <a:t>Teduglutide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Katie Bell, </a:t>
                      </a: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Senior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 Clinical Pharmacist , Newcastle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92225"/>
                  </a:ext>
                </a:extLst>
              </a:tr>
              <a:tr h="575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11.30-12.15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Intestinal Transplantation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Charlotte </a:t>
                      </a: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Rutte, </a:t>
                      </a: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Consultant Gastroenterologist, Cambridge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37742"/>
                  </a:ext>
                </a:extLst>
              </a:tr>
              <a:tr h="27431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12.15-1.00  Lunch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031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8.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13.00-14.30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Enteral &amp; Parenteral Case Discussions - Chair: Suzi Batchelor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60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9.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495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14.30-15.30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1: Life on enteral nutrition support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Patient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2: Life on Home Parenteral Nutrition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Patient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8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15.30-16.00 Final conclusions and Course Close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217" name="Rectangle 395">
            <a:extLst>
              <a:ext uri="{FF2B5EF4-FFF2-40B4-BE49-F238E27FC236}">
                <a16:creationId xmlns:a16="http://schemas.microsoft.com/office/drawing/2014/main" id="{62501E65-8979-D87F-874E-EC6D691E8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1253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7057E3EFB8B4484EE25362D78A616" ma:contentTypeVersion="18" ma:contentTypeDescription="Create a new document." ma:contentTypeScope="" ma:versionID="cc2b6111b9e7c58084ec444523d8780e">
  <xsd:schema xmlns:xsd="http://www.w3.org/2001/XMLSchema" xmlns:xs="http://www.w3.org/2001/XMLSchema" xmlns:p="http://schemas.microsoft.com/office/2006/metadata/properties" xmlns:ns1="http://schemas.microsoft.com/sharepoint/v3" xmlns:ns2="80594722-cf5e-48ea-8fb0-b9c1b6de56bb" xmlns:ns3="594b1c89-3d6b-46ca-b44b-2b4aa7bce0ce" targetNamespace="http://schemas.microsoft.com/office/2006/metadata/properties" ma:root="true" ma:fieldsID="63e89a94fb4c96a15dd601ee0c92021b" ns1:_="" ns2:_="" ns3:_="">
    <xsd:import namespace="http://schemas.microsoft.com/sharepoint/v3"/>
    <xsd:import namespace="80594722-cf5e-48ea-8fb0-b9c1b6de56bb"/>
    <xsd:import namespace="594b1c89-3d6b-46ca-b44b-2b4aa7bce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94722-cf5e-48ea-8fb0-b9c1b6de5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aed480-f48d-4174-aa2f-3fb527cd39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b1c89-3d6b-46ca-b44b-2b4aa7bce0c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f8cb00b-7131-48cf-b54a-ca824f0c1113}" ma:internalName="TaxCatchAll" ma:showField="CatchAllData" ma:web="594b1c89-3d6b-46ca-b44b-2b4aa7bce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94b1c89-3d6b-46ca-b44b-2b4aa7bce0ce" xsi:nil="true"/>
    <_ip_UnifiedCompliancePolicyProperties xmlns="http://schemas.microsoft.com/sharepoint/v3" xsi:nil="true"/>
    <lcf76f155ced4ddcb4097134ff3c332f xmlns="80594722-cf5e-48ea-8fb0-b9c1b6de56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85DE7B-4F16-4BF1-9927-D234FB75C7DD}"/>
</file>

<file path=customXml/itemProps2.xml><?xml version="1.0" encoding="utf-8"?>
<ds:datastoreItem xmlns:ds="http://schemas.openxmlformats.org/officeDocument/2006/customXml" ds:itemID="{C76A806A-BD87-4ED0-9185-DDAFFA62D410}"/>
</file>

<file path=customXml/itemProps3.xml><?xml version="1.0" encoding="utf-8"?>
<ds:datastoreItem xmlns:ds="http://schemas.openxmlformats.org/officeDocument/2006/customXml" ds:itemID="{88C4A2D0-64DA-4FB5-BAC4-912987DCFEEB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1280</Words>
  <Application>Microsoft Office PowerPoint</Application>
  <PresentationFormat>On-screen Show (4:3)</PresentationFormat>
  <Paragraphs>209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Office Theme</vt:lpstr>
      <vt:lpstr>11th Newcastle Clinical Nutrition Course  16th-18th March 2026 Copthorne Hotel, Newcastle Quayside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Newcastle Clinical Nutrition Course  18th – 20th March 2015 Copthorne Hotel, Newcastle Quayside</dc:title>
  <dc:creator>Chris Mountford</dc:creator>
  <cp:lastModifiedBy>Michael Coyne</cp:lastModifiedBy>
  <cp:revision>229</cp:revision>
  <cp:lastPrinted>2022-10-22T16:59:20Z</cp:lastPrinted>
  <dcterms:created xsi:type="dcterms:W3CDTF">2014-10-06T20:38:13Z</dcterms:created>
  <dcterms:modified xsi:type="dcterms:W3CDTF">2025-12-19T08:17:20Z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0x01010008D7057E3EFB8B4484EE25362D78A616</vt:lpwstr>
  </property>
</Properties>
</file>